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6" r:id="rId2"/>
    <p:sldId id="285" r:id="rId3"/>
    <p:sldId id="280" r:id="rId4"/>
    <p:sldId id="258" r:id="rId5"/>
    <p:sldId id="290" r:id="rId6"/>
    <p:sldId id="289" r:id="rId7"/>
    <p:sldId id="283" r:id="rId8"/>
    <p:sldId id="282" r:id="rId9"/>
    <p:sldId id="272" r:id="rId10"/>
    <p:sldId id="273" r:id="rId11"/>
    <p:sldId id="260" r:id="rId12"/>
    <p:sldId id="303" r:id="rId13"/>
    <p:sldId id="293" r:id="rId14"/>
    <p:sldId id="276" r:id="rId15"/>
    <p:sldId id="295" r:id="rId16"/>
    <p:sldId id="262" r:id="rId17"/>
    <p:sldId id="301" r:id="rId18"/>
    <p:sldId id="296" r:id="rId19"/>
    <p:sldId id="265" r:id="rId20"/>
    <p:sldId id="297" r:id="rId21"/>
    <p:sldId id="266" r:id="rId22"/>
    <p:sldId id="298" r:id="rId23"/>
    <p:sldId id="268" r:id="rId24"/>
    <p:sldId id="299" r:id="rId25"/>
    <p:sldId id="300" r:id="rId26"/>
    <p:sldId id="286" r:id="rId27"/>
    <p:sldId id="284" r:id="rId28"/>
    <p:sldId id="270" r:id="rId29"/>
    <p:sldId id="269" r:id="rId30"/>
    <p:sldId id="294" r:id="rId31"/>
    <p:sldId id="264" r:id="rId32"/>
    <p:sldId id="302" r:id="rId33"/>
    <p:sldId id="304" r:id="rId34"/>
    <p:sldId id="291" r:id="rId35"/>
    <p:sldId id="292" r:id="rId3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663"/>
  </p:normalViewPr>
  <p:slideViewPr>
    <p:cSldViewPr snapToGrid="0" snapToObjects="1">
      <p:cViewPr varScale="1">
        <p:scale>
          <a:sx n="63" d="100"/>
          <a:sy n="63" d="100"/>
        </p:scale>
        <p:origin x="1380" y="5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F50C7-5059-4C5B-8D1C-42B53C2D55F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330720F4-10C4-4076-B975-2452555A3C21}">
      <dgm:prSet phldrT="[Texto]"/>
      <dgm:spPr/>
      <dgm:t>
        <a:bodyPr/>
        <a:lstStyle/>
        <a:p>
          <a:r>
            <a:rPr lang="es-ES" dirty="0"/>
            <a:t>GITGE</a:t>
          </a:r>
        </a:p>
      </dgm:t>
    </dgm:pt>
    <dgm:pt modelId="{066424A3-EBDC-4BDE-AC17-3BFBA01D95C6}" type="parTrans" cxnId="{C5BA8A94-EADE-475E-A3C6-FC1F2E87F2D9}">
      <dgm:prSet/>
      <dgm:spPr/>
      <dgm:t>
        <a:bodyPr/>
        <a:lstStyle/>
        <a:p>
          <a:endParaRPr lang="es-ES"/>
        </a:p>
      </dgm:t>
    </dgm:pt>
    <dgm:pt modelId="{C2FD1551-9A02-49CD-A819-084166A6CF33}" type="sibTrans" cxnId="{C5BA8A94-EADE-475E-A3C6-FC1F2E87F2D9}">
      <dgm:prSet/>
      <dgm:spPr/>
      <dgm:t>
        <a:bodyPr/>
        <a:lstStyle/>
        <a:p>
          <a:endParaRPr lang="es-ES"/>
        </a:p>
      </dgm:t>
    </dgm:pt>
    <dgm:pt modelId="{C0D2DFA2-5575-4A6B-B4BA-FF37B1C298A6}">
      <dgm:prSet phldrT="[Texto]"/>
      <dgm:spPr/>
      <dgm:t>
        <a:bodyPr/>
        <a:lstStyle/>
        <a:p>
          <a:r>
            <a:rPr lang="es-ES" dirty="0"/>
            <a:t>Ministerio Telecomunicaciones</a:t>
          </a:r>
        </a:p>
      </dgm:t>
    </dgm:pt>
    <dgm:pt modelId="{0233E1DC-48A4-461B-B638-5B4DA964A38E}" type="parTrans" cxnId="{CF3F16FD-6765-4D4E-82DB-6D3821273B2A}">
      <dgm:prSet/>
      <dgm:spPr/>
      <dgm:t>
        <a:bodyPr/>
        <a:lstStyle/>
        <a:p>
          <a:endParaRPr lang="es-ES"/>
        </a:p>
      </dgm:t>
    </dgm:pt>
    <dgm:pt modelId="{E1B3CE93-6FB5-4A41-9265-A0D230DC12B9}" type="sibTrans" cxnId="{CF3F16FD-6765-4D4E-82DB-6D3821273B2A}">
      <dgm:prSet/>
      <dgm:spPr/>
      <dgm:t>
        <a:bodyPr/>
        <a:lstStyle/>
        <a:p>
          <a:endParaRPr lang="es-ES"/>
        </a:p>
      </dgm:t>
    </dgm:pt>
    <dgm:pt modelId="{E519365C-A00B-49AC-93D3-175762802603}">
      <dgm:prSet phldrT="[Texto]"/>
      <dgm:spPr/>
      <dgm:t>
        <a:bodyPr/>
        <a:lstStyle/>
        <a:p>
          <a:r>
            <a:rPr lang="es-ES" dirty="0"/>
            <a:t>Entes públicos y operadores</a:t>
          </a:r>
        </a:p>
      </dgm:t>
    </dgm:pt>
    <dgm:pt modelId="{C628631E-7ED4-449E-8C77-CA7C559295A4}" type="parTrans" cxnId="{5156342A-5D66-4E8F-946A-D1C10F277D42}">
      <dgm:prSet/>
      <dgm:spPr/>
      <dgm:t>
        <a:bodyPr/>
        <a:lstStyle/>
        <a:p>
          <a:endParaRPr lang="es-ES"/>
        </a:p>
      </dgm:t>
    </dgm:pt>
    <dgm:pt modelId="{210D7348-61B9-4ED5-A055-633DFFCB3D3D}" type="sibTrans" cxnId="{5156342A-5D66-4E8F-946A-D1C10F277D42}">
      <dgm:prSet/>
      <dgm:spPr/>
      <dgm:t>
        <a:bodyPr/>
        <a:lstStyle/>
        <a:p>
          <a:endParaRPr lang="es-ES"/>
        </a:p>
      </dgm:t>
    </dgm:pt>
    <dgm:pt modelId="{1EED8C7B-A720-4A76-95E3-018E654A2271}">
      <dgm:prSet phldrT="[Texto]"/>
      <dgm:spPr/>
      <dgm:t>
        <a:bodyPr/>
        <a:lstStyle/>
        <a:p>
          <a:r>
            <a:rPr lang="es-ES" dirty="0"/>
            <a:t>Ministerio Educación y Deportes</a:t>
          </a:r>
        </a:p>
      </dgm:t>
    </dgm:pt>
    <dgm:pt modelId="{53412E28-2F88-4CB5-9C97-CF0E6B0B9786}" type="parTrans" cxnId="{7F83FB49-CF88-4488-B475-A092084B975B}">
      <dgm:prSet/>
      <dgm:spPr/>
      <dgm:t>
        <a:bodyPr/>
        <a:lstStyle/>
        <a:p>
          <a:endParaRPr lang="es-ES"/>
        </a:p>
      </dgm:t>
    </dgm:pt>
    <dgm:pt modelId="{308FB181-D790-43FB-8D10-57A14F2F8F00}" type="sibTrans" cxnId="{7F83FB49-CF88-4488-B475-A092084B975B}">
      <dgm:prSet/>
      <dgm:spPr/>
      <dgm:t>
        <a:bodyPr/>
        <a:lstStyle/>
        <a:p>
          <a:endParaRPr lang="es-ES"/>
        </a:p>
      </dgm:t>
    </dgm:pt>
    <dgm:pt modelId="{A8438778-16A0-43B4-BDB3-7C3CC87B8F78}">
      <dgm:prSet/>
      <dgm:spPr/>
      <dgm:t>
        <a:bodyPr/>
        <a:lstStyle/>
        <a:p>
          <a:r>
            <a:rPr lang="es-ES" dirty="0"/>
            <a:t>Ministerio Asuntos Exteriores</a:t>
          </a:r>
        </a:p>
      </dgm:t>
    </dgm:pt>
    <dgm:pt modelId="{61BFA736-30C9-4114-9768-C75C77037ACC}" type="parTrans" cxnId="{04CE57FD-5E92-4871-818A-787E3F0CE4CC}">
      <dgm:prSet/>
      <dgm:spPr/>
      <dgm:t>
        <a:bodyPr/>
        <a:lstStyle/>
        <a:p>
          <a:endParaRPr lang="es-ES"/>
        </a:p>
      </dgm:t>
    </dgm:pt>
    <dgm:pt modelId="{E813D31F-7A3B-4680-B3B8-3932323D9A0D}" type="sibTrans" cxnId="{04CE57FD-5E92-4871-818A-787E3F0CE4CC}">
      <dgm:prSet/>
      <dgm:spPr/>
      <dgm:t>
        <a:bodyPr/>
        <a:lstStyle/>
        <a:p>
          <a:endParaRPr lang="es-ES"/>
        </a:p>
      </dgm:t>
    </dgm:pt>
    <dgm:pt modelId="{460DEF62-5B12-4633-9D12-3C31B184E2A7}" type="pres">
      <dgm:prSet presAssocID="{940F50C7-5059-4C5B-8D1C-42B53C2D55FA}" presName="diagram" presStyleCnt="0">
        <dgm:presLayoutVars>
          <dgm:chPref val="1"/>
          <dgm:dir/>
          <dgm:animOne val="branch"/>
          <dgm:animLvl val="lvl"/>
          <dgm:resizeHandles val="exact"/>
        </dgm:presLayoutVars>
      </dgm:prSet>
      <dgm:spPr/>
    </dgm:pt>
    <dgm:pt modelId="{CBDBD6C8-C807-444E-8F0F-970E9C64CA89}" type="pres">
      <dgm:prSet presAssocID="{330720F4-10C4-4076-B975-2452555A3C21}" presName="root1" presStyleCnt="0"/>
      <dgm:spPr/>
    </dgm:pt>
    <dgm:pt modelId="{E673D939-CD78-4380-86FF-4FC70B0A247D}" type="pres">
      <dgm:prSet presAssocID="{330720F4-10C4-4076-B975-2452555A3C21}" presName="LevelOneTextNode" presStyleLbl="node0" presStyleIdx="0" presStyleCnt="1" custLinFactNeighborX="-11052" custLinFactNeighborY="72317">
        <dgm:presLayoutVars>
          <dgm:chPref val="3"/>
        </dgm:presLayoutVars>
      </dgm:prSet>
      <dgm:spPr/>
    </dgm:pt>
    <dgm:pt modelId="{2756A057-52FF-421F-9ED3-DEC2B533D31F}" type="pres">
      <dgm:prSet presAssocID="{330720F4-10C4-4076-B975-2452555A3C21}" presName="level2hierChild" presStyleCnt="0"/>
      <dgm:spPr/>
    </dgm:pt>
    <dgm:pt modelId="{E127A3F6-13F3-442A-931F-7D109830C3D9}" type="pres">
      <dgm:prSet presAssocID="{0233E1DC-48A4-461B-B638-5B4DA964A38E}" presName="conn2-1" presStyleLbl="parChTrans1D2" presStyleIdx="0" presStyleCnt="1"/>
      <dgm:spPr/>
    </dgm:pt>
    <dgm:pt modelId="{C90172F2-64B3-4A4D-A95F-9E90644752E7}" type="pres">
      <dgm:prSet presAssocID="{0233E1DC-48A4-461B-B638-5B4DA964A38E}" presName="connTx" presStyleLbl="parChTrans1D2" presStyleIdx="0" presStyleCnt="1"/>
      <dgm:spPr/>
    </dgm:pt>
    <dgm:pt modelId="{A93A2017-B504-41D0-BE6C-38378413506A}" type="pres">
      <dgm:prSet presAssocID="{C0D2DFA2-5575-4A6B-B4BA-FF37B1C298A6}" presName="root2" presStyleCnt="0"/>
      <dgm:spPr/>
    </dgm:pt>
    <dgm:pt modelId="{2CE5672F-E52E-450C-ACC2-8C14BCB9F5BD}" type="pres">
      <dgm:prSet presAssocID="{C0D2DFA2-5575-4A6B-B4BA-FF37B1C298A6}" presName="LevelTwoTextNode" presStyleLbl="node2" presStyleIdx="0" presStyleCnt="1" custLinFactNeighborX="-34897" custLinFactNeighborY="-47438">
        <dgm:presLayoutVars>
          <dgm:chPref val="3"/>
        </dgm:presLayoutVars>
      </dgm:prSet>
      <dgm:spPr/>
    </dgm:pt>
    <dgm:pt modelId="{0046E549-5B43-48D1-B28D-B0ABA30B7F36}" type="pres">
      <dgm:prSet presAssocID="{C0D2DFA2-5575-4A6B-B4BA-FF37B1C298A6}" presName="level3hierChild" presStyleCnt="0"/>
      <dgm:spPr/>
    </dgm:pt>
    <dgm:pt modelId="{16A96A4B-B4D7-4958-862D-69BFA10D2265}" type="pres">
      <dgm:prSet presAssocID="{C628631E-7ED4-449E-8C77-CA7C559295A4}" presName="conn2-1" presStyleLbl="parChTrans1D3" presStyleIdx="0" presStyleCnt="3"/>
      <dgm:spPr/>
    </dgm:pt>
    <dgm:pt modelId="{F6713470-D366-4867-8653-EBF1080AB541}" type="pres">
      <dgm:prSet presAssocID="{C628631E-7ED4-449E-8C77-CA7C559295A4}" presName="connTx" presStyleLbl="parChTrans1D3" presStyleIdx="0" presStyleCnt="3"/>
      <dgm:spPr/>
    </dgm:pt>
    <dgm:pt modelId="{4B209D52-3B9F-4E89-B708-3FFD0A0FFD88}" type="pres">
      <dgm:prSet presAssocID="{E519365C-A00B-49AC-93D3-175762802603}" presName="root2" presStyleCnt="0"/>
      <dgm:spPr/>
    </dgm:pt>
    <dgm:pt modelId="{0E42E8E0-A4D1-4768-8504-7B81FE72BE7A}" type="pres">
      <dgm:prSet presAssocID="{E519365C-A00B-49AC-93D3-175762802603}" presName="LevelTwoTextNode" presStyleLbl="node3" presStyleIdx="0" presStyleCnt="3">
        <dgm:presLayoutVars>
          <dgm:chPref val="3"/>
        </dgm:presLayoutVars>
      </dgm:prSet>
      <dgm:spPr/>
    </dgm:pt>
    <dgm:pt modelId="{A25646CD-CDFA-43E3-B7A2-39CB50F6D0DC}" type="pres">
      <dgm:prSet presAssocID="{E519365C-A00B-49AC-93D3-175762802603}" presName="level3hierChild" presStyleCnt="0"/>
      <dgm:spPr/>
    </dgm:pt>
    <dgm:pt modelId="{745FF811-8290-4628-8EBC-377EB63D5A47}" type="pres">
      <dgm:prSet presAssocID="{53412E28-2F88-4CB5-9C97-CF0E6B0B9786}" presName="conn2-1" presStyleLbl="parChTrans1D3" presStyleIdx="1" presStyleCnt="3"/>
      <dgm:spPr/>
    </dgm:pt>
    <dgm:pt modelId="{2B999AE2-767F-4FBB-9EBD-6D4FDF4DDB2A}" type="pres">
      <dgm:prSet presAssocID="{53412E28-2F88-4CB5-9C97-CF0E6B0B9786}" presName="connTx" presStyleLbl="parChTrans1D3" presStyleIdx="1" presStyleCnt="3"/>
      <dgm:spPr/>
    </dgm:pt>
    <dgm:pt modelId="{30F48088-6291-4A1D-BDB3-F2D28E27C03C}" type="pres">
      <dgm:prSet presAssocID="{1EED8C7B-A720-4A76-95E3-018E654A2271}" presName="root2" presStyleCnt="0"/>
      <dgm:spPr/>
    </dgm:pt>
    <dgm:pt modelId="{EA404777-9801-4789-A82B-FA2109176017}" type="pres">
      <dgm:prSet presAssocID="{1EED8C7B-A720-4A76-95E3-018E654A2271}" presName="LevelTwoTextNode" presStyleLbl="node3" presStyleIdx="1" presStyleCnt="3">
        <dgm:presLayoutVars>
          <dgm:chPref val="3"/>
        </dgm:presLayoutVars>
      </dgm:prSet>
      <dgm:spPr/>
    </dgm:pt>
    <dgm:pt modelId="{4CA0C86A-B2F2-4A61-85A2-5DE2AF739208}" type="pres">
      <dgm:prSet presAssocID="{1EED8C7B-A720-4A76-95E3-018E654A2271}" presName="level3hierChild" presStyleCnt="0"/>
      <dgm:spPr/>
    </dgm:pt>
    <dgm:pt modelId="{7D5FDCE3-7558-42F7-9DCC-B3204092BBA1}" type="pres">
      <dgm:prSet presAssocID="{61BFA736-30C9-4114-9768-C75C77037ACC}" presName="conn2-1" presStyleLbl="parChTrans1D3" presStyleIdx="2" presStyleCnt="3"/>
      <dgm:spPr/>
    </dgm:pt>
    <dgm:pt modelId="{AAC8CEB4-F50B-49FD-BE6F-F393089427FE}" type="pres">
      <dgm:prSet presAssocID="{61BFA736-30C9-4114-9768-C75C77037ACC}" presName="connTx" presStyleLbl="parChTrans1D3" presStyleIdx="2" presStyleCnt="3"/>
      <dgm:spPr/>
    </dgm:pt>
    <dgm:pt modelId="{5AD4CBCA-66D1-4E95-9ADE-0F03259F3BF1}" type="pres">
      <dgm:prSet presAssocID="{A8438778-16A0-43B4-BDB3-7C3CC87B8F78}" presName="root2" presStyleCnt="0"/>
      <dgm:spPr/>
    </dgm:pt>
    <dgm:pt modelId="{903A263C-BB51-4F6A-969F-C1E446D0E7A5}" type="pres">
      <dgm:prSet presAssocID="{A8438778-16A0-43B4-BDB3-7C3CC87B8F78}" presName="LevelTwoTextNode" presStyleLbl="node3" presStyleIdx="2" presStyleCnt="3">
        <dgm:presLayoutVars>
          <dgm:chPref val="3"/>
        </dgm:presLayoutVars>
      </dgm:prSet>
      <dgm:spPr/>
    </dgm:pt>
    <dgm:pt modelId="{6BD70CA1-0D4E-45B5-998B-5E56359D9BE1}" type="pres">
      <dgm:prSet presAssocID="{A8438778-16A0-43B4-BDB3-7C3CC87B8F78}" presName="level3hierChild" presStyleCnt="0"/>
      <dgm:spPr/>
    </dgm:pt>
  </dgm:ptLst>
  <dgm:cxnLst>
    <dgm:cxn modelId="{9AD1580B-5AB2-4A77-8033-370EFA2FC2A4}" type="presOf" srcId="{0233E1DC-48A4-461B-B638-5B4DA964A38E}" destId="{E127A3F6-13F3-442A-931F-7D109830C3D9}" srcOrd="0" destOrd="0" presId="urn:microsoft.com/office/officeart/2005/8/layout/hierarchy2"/>
    <dgm:cxn modelId="{5156342A-5D66-4E8F-946A-D1C10F277D42}" srcId="{C0D2DFA2-5575-4A6B-B4BA-FF37B1C298A6}" destId="{E519365C-A00B-49AC-93D3-175762802603}" srcOrd="0" destOrd="0" parTransId="{C628631E-7ED4-449E-8C77-CA7C559295A4}" sibTransId="{210D7348-61B9-4ED5-A055-633DFFCB3D3D}"/>
    <dgm:cxn modelId="{37222133-F5F4-4D82-9908-EC911D0263D1}" type="presOf" srcId="{61BFA736-30C9-4114-9768-C75C77037ACC}" destId="{AAC8CEB4-F50B-49FD-BE6F-F393089427FE}" srcOrd="1" destOrd="0" presId="urn:microsoft.com/office/officeart/2005/8/layout/hierarchy2"/>
    <dgm:cxn modelId="{6A041261-CD66-47BA-8806-93154453626F}" type="presOf" srcId="{C628631E-7ED4-449E-8C77-CA7C559295A4}" destId="{16A96A4B-B4D7-4958-862D-69BFA10D2265}" srcOrd="0" destOrd="0" presId="urn:microsoft.com/office/officeart/2005/8/layout/hierarchy2"/>
    <dgm:cxn modelId="{BE10FF45-6272-4D82-A200-5C14FD91166B}" type="presOf" srcId="{53412E28-2F88-4CB5-9C97-CF0E6B0B9786}" destId="{745FF811-8290-4628-8EBC-377EB63D5A47}" srcOrd="0" destOrd="0" presId="urn:microsoft.com/office/officeart/2005/8/layout/hierarchy2"/>
    <dgm:cxn modelId="{7F83FB49-CF88-4488-B475-A092084B975B}" srcId="{C0D2DFA2-5575-4A6B-B4BA-FF37B1C298A6}" destId="{1EED8C7B-A720-4A76-95E3-018E654A2271}" srcOrd="1" destOrd="0" parTransId="{53412E28-2F88-4CB5-9C97-CF0E6B0B9786}" sibTransId="{308FB181-D790-43FB-8D10-57A14F2F8F00}"/>
    <dgm:cxn modelId="{155CC672-936A-4210-A33D-E71947461974}" type="presOf" srcId="{E519365C-A00B-49AC-93D3-175762802603}" destId="{0E42E8E0-A4D1-4768-8504-7B81FE72BE7A}" srcOrd="0" destOrd="0" presId="urn:microsoft.com/office/officeart/2005/8/layout/hierarchy2"/>
    <dgm:cxn modelId="{78103382-D5AF-467F-BD88-C9C71DF93EC2}" type="presOf" srcId="{A8438778-16A0-43B4-BDB3-7C3CC87B8F78}" destId="{903A263C-BB51-4F6A-969F-C1E446D0E7A5}" srcOrd="0" destOrd="0" presId="urn:microsoft.com/office/officeart/2005/8/layout/hierarchy2"/>
    <dgm:cxn modelId="{77150583-AE2A-4324-9F98-0E82D3B21C1F}" type="presOf" srcId="{C0D2DFA2-5575-4A6B-B4BA-FF37B1C298A6}" destId="{2CE5672F-E52E-450C-ACC2-8C14BCB9F5BD}" srcOrd="0" destOrd="0" presId="urn:microsoft.com/office/officeart/2005/8/layout/hierarchy2"/>
    <dgm:cxn modelId="{53749690-7934-4110-BFAD-4F1F8CB2F7DE}" type="presOf" srcId="{C628631E-7ED4-449E-8C77-CA7C559295A4}" destId="{F6713470-D366-4867-8653-EBF1080AB541}" srcOrd="1" destOrd="0" presId="urn:microsoft.com/office/officeart/2005/8/layout/hierarchy2"/>
    <dgm:cxn modelId="{C5BA8A94-EADE-475E-A3C6-FC1F2E87F2D9}" srcId="{940F50C7-5059-4C5B-8D1C-42B53C2D55FA}" destId="{330720F4-10C4-4076-B975-2452555A3C21}" srcOrd="0" destOrd="0" parTransId="{066424A3-EBDC-4BDE-AC17-3BFBA01D95C6}" sibTransId="{C2FD1551-9A02-49CD-A819-084166A6CF33}"/>
    <dgm:cxn modelId="{3C8F7BA7-1F71-46EE-B47E-E1B94F514D00}" type="presOf" srcId="{330720F4-10C4-4076-B975-2452555A3C21}" destId="{E673D939-CD78-4380-86FF-4FC70B0A247D}" srcOrd="0" destOrd="0" presId="urn:microsoft.com/office/officeart/2005/8/layout/hierarchy2"/>
    <dgm:cxn modelId="{C31298DC-0498-4518-BAC4-061D2CF6B0A8}" type="presOf" srcId="{61BFA736-30C9-4114-9768-C75C77037ACC}" destId="{7D5FDCE3-7558-42F7-9DCC-B3204092BBA1}" srcOrd="0" destOrd="0" presId="urn:microsoft.com/office/officeart/2005/8/layout/hierarchy2"/>
    <dgm:cxn modelId="{B12224DF-0897-479D-8E3D-2F15C5A1647A}" type="presOf" srcId="{1EED8C7B-A720-4A76-95E3-018E654A2271}" destId="{EA404777-9801-4789-A82B-FA2109176017}" srcOrd="0" destOrd="0" presId="urn:microsoft.com/office/officeart/2005/8/layout/hierarchy2"/>
    <dgm:cxn modelId="{ED330FE6-9E60-4C04-A105-9067E07A00BD}" type="presOf" srcId="{940F50C7-5059-4C5B-8D1C-42B53C2D55FA}" destId="{460DEF62-5B12-4633-9D12-3C31B184E2A7}" srcOrd="0" destOrd="0" presId="urn:microsoft.com/office/officeart/2005/8/layout/hierarchy2"/>
    <dgm:cxn modelId="{C3FA43EB-A980-4B7D-B220-878208AA2262}" type="presOf" srcId="{53412E28-2F88-4CB5-9C97-CF0E6B0B9786}" destId="{2B999AE2-767F-4FBB-9EBD-6D4FDF4DDB2A}" srcOrd="1" destOrd="0" presId="urn:microsoft.com/office/officeart/2005/8/layout/hierarchy2"/>
    <dgm:cxn modelId="{EA41D8F0-A2FB-443D-9259-783EF8AD1681}" type="presOf" srcId="{0233E1DC-48A4-461B-B638-5B4DA964A38E}" destId="{C90172F2-64B3-4A4D-A95F-9E90644752E7}" srcOrd="1" destOrd="0" presId="urn:microsoft.com/office/officeart/2005/8/layout/hierarchy2"/>
    <dgm:cxn modelId="{CF3F16FD-6765-4D4E-82DB-6D3821273B2A}" srcId="{330720F4-10C4-4076-B975-2452555A3C21}" destId="{C0D2DFA2-5575-4A6B-B4BA-FF37B1C298A6}" srcOrd="0" destOrd="0" parTransId="{0233E1DC-48A4-461B-B638-5B4DA964A38E}" sibTransId="{E1B3CE93-6FB5-4A41-9265-A0D230DC12B9}"/>
    <dgm:cxn modelId="{04CE57FD-5E92-4871-818A-787E3F0CE4CC}" srcId="{C0D2DFA2-5575-4A6B-B4BA-FF37B1C298A6}" destId="{A8438778-16A0-43B4-BDB3-7C3CC87B8F78}" srcOrd="2" destOrd="0" parTransId="{61BFA736-30C9-4114-9768-C75C77037ACC}" sibTransId="{E813D31F-7A3B-4680-B3B8-3932323D9A0D}"/>
    <dgm:cxn modelId="{F0F13E83-715E-49F8-803E-19AF9AA0AB7A}" type="presParOf" srcId="{460DEF62-5B12-4633-9D12-3C31B184E2A7}" destId="{CBDBD6C8-C807-444E-8F0F-970E9C64CA89}" srcOrd="0" destOrd="0" presId="urn:microsoft.com/office/officeart/2005/8/layout/hierarchy2"/>
    <dgm:cxn modelId="{83805562-624F-4DEF-BE41-068D9581F610}" type="presParOf" srcId="{CBDBD6C8-C807-444E-8F0F-970E9C64CA89}" destId="{E673D939-CD78-4380-86FF-4FC70B0A247D}" srcOrd="0" destOrd="0" presId="urn:microsoft.com/office/officeart/2005/8/layout/hierarchy2"/>
    <dgm:cxn modelId="{9573C28B-318F-4B96-9DDE-2AFD9D07173C}" type="presParOf" srcId="{CBDBD6C8-C807-444E-8F0F-970E9C64CA89}" destId="{2756A057-52FF-421F-9ED3-DEC2B533D31F}" srcOrd="1" destOrd="0" presId="urn:microsoft.com/office/officeart/2005/8/layout/hierarchy2"/>
    <dgm:cxn modelId="{5CF411D5-14FD-4B7F-A771-63A33283A33E}" type="presParOf" srcId="{2756A057-52FF-421F-9ED3-DEC2B533D31F}" destId="{E127A3F6-13F3-442A-931F-7D109830C3D9}" srcOrd="0" destOrd="0" presId="urn:microsoft.com/office/officeart/2005/8/layout/hierarchy2"/>
    <dgm:cxn modelId="{75431A47-3179-41AC-AD12-50D5DD99A0B6}" type="presParOf" srcId="{E127A3F6-13F3-442A-931F-7D109830C3D9}" destId="{C90172F2-64B3-4A4D-A95F-9E90644752E7}" srcOrd="0" destOrd="0" presId="urn:microsoft.com/office/officeart/2005/8/layout/hierarchy2"/>
    <dgm:cxn modelId="{3D95F1E8-A1B1-4F32-9515-9FDA24A0F3E5}" type="presParOf" srcId="{2756A057-52FF-421F-9ED3-DEC2B533D31F}" destId="{A93A2017-B504-41D0-BE6C-38378413506A}" srcOrd="1" destOrd="0" presId="urn:microsoft.com/office/officeart/2005/8/layout/hierarchy2"/>
    <dgm:cxn modelId="{2263DA1B-11E9-4CFB-9CBF-8405633C8443}" type="presParOf" srcId="{A93A2017-B504-41D0-BE6C-38378413506A}" destId="{2CE5672F-E52E-450C-ACC2-8C14BCB9F5BD}" srcOrd="0" destOrd="0" presId="urn:microsoft.com/office/officeart/2005/8/layout/hierarchy2"/>
    <dgm:cxn modelId="{3464A3C2-36B5-4250-9784-294C21E9156A}" type="presParOf" srcId="{A93A2017-B504-41D0-BE6C-38378413506A}" destId="{0046E549-5B43-48D1-B28D-B0ABA30B7F36}" srcOrd="1" destOrd="0" presId="urn:microsoft.com/office/officeart/2005/8/layout/hierarchy2"/>
    <dgm:cxn modelId="{C2E2C7F8-1283-4C05-A587-CCF51660A786}" type="presParOf" srcId="{0046E549-5B43-48D1-B28D-B0ABA30B7F36}" destId="{16A96A4B-B4D7-4958-862D-69BFA10D2265}" srcOrd="0" destOrd="0" presId="urn:microsoft.com/office/officeart/2005/8/layout/hierarchy2"/>
    <dgm:cxn modelId="{B2E5205C-DDC2-4B8F-BA77-DE44ABDB5BF8}" type="presParOf" srcId="{16A96A4B-B4D7-4958-862D-69BFA10D2265}" destId="{F6713470-D366-4867-8653-EBF1080AB541}" srcOrd="0" destOrd="0" presId="urn:microsoft.com/office/officeart/2005/8/layout/hierarchy2"/>
    <dgm:cxn modelId="{100EA5E7-872C-460B-B29A-A297524EA2B1}" type="presParOf" srcId="{0046E549-5B43-48D1-B28D-B0ABA30B7F36}" destId="{4B209D52-3B9F-4E89-B708-3FFD0A0FFD88}" srcOrd="1" destOrd="0" presId="urn:microsoft.com/office/officeart/2005/8/layout/hierarchy2"/>
    <dgm:cxn modelId="{45D4C689-CAAD-4D66-AFA4-AEA1674BD024}" type="presParOf" srcId="{4B209D52-3B9F-4E89-B708-3FFD0A0FFD88}" destId="{0E42E8E0-A4D1-4768-8504-7B81FE72BE7A}" srcOrd="0" destOrd="0" presId="urn:microsoft.com/office/officeart/2005/8/layout/hierarchy2"/>
    <dgm:cxn modelId="{B83F41DB-F56D-4084-9C30-A86FEFB1396C}" type="presParOf" srcId="{4B209D52-3B9F-4E89-B708-3FFD0A0FFD88}" destId="{A25646CD-CDFA-43E3-B7A2-39CB50F6D0DC}" srcOrd="1" destOrd="0" presId="urn:microsoft.com/office/officeart/2005/8/layout/hierarchy2"/>
    <dgm:cxn modelId="{DE169051-1259-4C16-9F9B-D5B7F9475C65}" type="presParOf" srcId="{0046E549-5B43-48D1-B28D-B0ABA30B7F36}" destId="{745FF811-8290-4628-8EBC-377EB63D5A47}" srcOrd="2" destOrd="0" presId="urn:microsoft.com/office/officeart/2005/8/layout/hierarchy2"/>
    <dgm:cxn modelId="{DE77B419-5D8D-4504-84E3-369A36AD1EE1}" type="presParOf" srcId="{745FF811-8290-4628-8EBC-377EB63D5A47}" destId="{2B999AE2-767F-4FBB-9EBD-6D4FDF4DDB2A}" srcOrd="0" destOrd="0" presId="urn:microsoft.com/office/officeart/2005/8/layout/hierarchy2"/>
    <dgm:cxn modelId="{CA7B63FD-BD68-43D7-B29F-30DD1586A24B}" type="presParOf" srcId="{0046E549-5B43-48D1-B28D-B0ABA30B7F36}" destId="{30F48088-6291-4A1D-BDB3-F2D28E27C03C}" srcOrd="3" destOrd="0" presId="urn:microsoft.com/office/officeart/2005/8/layout/hierarchy2"/>
    <dgm:cxn modelId="{7998E32B-EC24-4435-84BD-F5BE657BE1DC}" type="presParOf" srcId="{30F48088-6291-4A1D-BDB3-F2D28E27C03C}" destId="{EA404777-9801-4789-A82B-FA2109176017}" srcOrd="0" destOrd="0" presId="urn:microsoft.com/office/officeart/2005/8/layout/hierarchy2"/>
    <dgm:cxn modelId="{AA2114D6-1D4A-4379-81BF-60E6737150FB}" type="presParOf" srcId="{30F48088-6291-4A1D-BDB3-F2D28E27C03C}" destId="{4CA0C86A-B2F2-4A61-85A2-5DE2AF739208}" srcOrd="1" destOrd="0" presId="urn:microsoft.com/office/officeart/2005/8/layout/hierarchy2"/>
    <dgm:cxn modelId="{AC84B475-6ACE-495E-90F9-442D093FC138}" type="presParOf" srcId="{0046E549-5B43-48D1-B28D-B0ABA30B7F36}" destId="{7D5FDCE3-7558-42F7-9DCC-B3204092BBA1}" srcOrd="4" destOrd="0" presId="urn:microsoft.com/office/officeart/2005/8/layout/hierarchy2"/>
    <dgm:cxn modelId="{6607390C-997B-43C9-A955-FBFE03FE6B82}" type="presParOf" srcId="{7D5FDCE3-7558-42F7-9DCC-B3204092BBA1}" destId="{AAC8CEB4-F50B-49FD-BE6F-F393089427FE}" srcOrd="0" destOrd="0" presId="urn:microsoft.com/office/officeart/2005/8/layout/hierarchy2"/>
    <dgm:cxn modelId="{0829445F-6337-4FD8-9E72-A2805A3E7074}" type="presParOf" srcId="{0046E549-5B43-48D1-B28D-B0ABA30B7F36}" destId="{5AD4CBCA-66D1-4E95-9ADE-0F03259F3BF1}" srcOrd="5" destOrd="0" presId="urn:microsoft.com/office/officeart/2005/8/layout/hierarchy2"/>
    <dgm:cxn modelId="{04B0DA0E-A555-4514-8A0F-EC5E9CF9F134}" type="presParOf" srcId="{5AD4CBCA-66D1-4E95-9ADE-0F03259F3BF1}" destId="{903A263C-BB51-4F6A-969F-C1E446D0E7A5}" srcOrd="0" destOrd="0" presId="urn:microsoft.com/office/officeart/2005/8/layout/hierarchy2"/>
    <dgm:cxn modelId="{3A41CA52-796B-4A0B-B2A3-D0994121F0AE}" type="presParOf" srcId="{5AD4CBCA-66D1-4E95-9ADE-0F03259F3BF1}" destId="{6BD70CA1-0D4E-45B5-998B-5E56359D9BE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3D939-CD78-4380-86FF-4FC70B0A247D}">
      <dsp:nvSpPr>
        <dsp:cNvPr id="0" name=""/>
        <dsp:cNvSpPr/>
      </dsp:nvSpPr>
      <dsp:spPr>
        <a:xfrm>
          <a:off x="0" y="2251142"/>
          <a:ext cx="2148857" cy="10744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GITGE</a:t>
          </a:r>
        </a:p>
      </dsp:txBody>
      <dsp:txXfrm>
        <a:off x="31469" y="2282611"/>
        <a:ext cx="2085919" cy="1011490"/>
      </dsp:txXfrm>
    </dsp:sp>
    <dsp:sp modelId="{E127A3F6-13F3-442A-931F-7D109830C3D9}">
      <dsp:nvSpPr>
        <dsp:cNvPr id="0" name=""/>
        <dsp:cNvSpPr/>
      </dsp:nvSpPr>
      <dsp:spPr>
        <a:xfrm rot="16501275">
          <a:off x="1559563" y="2120978"/>
          <a:ext cx="1291639" cy="48076"/>
        </a:xfrm>
        <a:custGeom>
          <a:avLst/>
          <a:gdLst/>
          <a:ahLst/>
          <a:cxnLst/>
          <a:rect l="0" t="0" r="0" b="0"/>
          <a:pathLst>
            <a:path>
              <a:moveTo>
                <a:pt x="0" y="24038"/>
              </a:moveTo>
              <a:lnTo>
                <a:pt x="1291639" y="240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73092" y="2112725"/>
        <a:ext cx="64581" cy="64581"/>
      </dsp:txXfrm>
    </dsp:sp>
    <dsp:sp modelId="{2CE5672F-E52E-450C-ACC2-8C14BCB9F5BD}">
      <dsp:nvSpPr>
        <dsp:cNvPr id="0" name=""/>
        <dsp:cNvSpPr/>
      </dsp:nvSpPr>
      <dsp:spPr>
        <a:xfrm>
          <a:off x="2261909" y="964460"/>
          <a:ext cx="2148857" cy="10744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Ministerio Telecomunicaciones</a:t>
          </a:r>
        </a:p>
      </dsp:txBody>
      <dsp:txXfrm>
        <a:off x="2293378" y="995929"/>
        <a:ext cx="2085919" cy="1011490"/>
      </dsp:txXfrm>
    </dsp:sp>
    <dsp:sp modelId="{16A96A4B-B4D7-4958-862D-69BFA10D2265}">
      <dsp:nvSpPr>
        <dsp:cNvPr id="0" name=""/>
        <dsp:cNvSpPr/>
      </dsp:nvSpPr>
      <dsp:spPr>
        <a:xfrm rot="20143384">
          <a:off x="4332701" y="1114683"/>
          <a:ext cx="1765560" cy="48076"/>
        </a:xfrm>
        <a:custGeom>
          <a:avLst/>
          <a:gdLst/>
          <a:ahLst/>
          <a:cxnLst/>
          <a:rect l="0" t="0" r="0" b="0"/>
          <a:pathLst>
            <a:path>
              <a:moveTo>
                <a:pt x="0" y="24038"/>
              </a:moveTo>
              <a:lnTo>
                <a:pt x="1765560" y="2403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71343" y="1094582"/>
        <a:ext cx="88278" cy="88278"/>
      </dsp:txXfrm>
    </dsp:sp>
    <dsp:sp modelId="{0E42E8E0-A4D1-4768-8504-7B81FE72BE7A}">
      <dsp:nvSpPr>
        <dsp:cNvPr id="0" name=""/>
        <dsp:cNvSpPr/>
      </dsp:nvSpPr>
      <dsp:spPr>
        <a:xfrm>
          <a:off x="6020197" y="238554"/>
          <a:ext cx="2148857" cy="10744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Entes públicos y operadores</a:t>
          </a:r>
        </a:p>
      </dsp:txBody>
      <dsp:txXfrm>
        <a:off x="6051666" y="270023"/>
        <a:ext cx="2085919" cy="1011490"/>
      </dsp:txXfrm>
    </dsp:sp>
    <dsp:sp modelId="{745FF811-8290-4628-8EBC-377EB63D5A47}">
      <dsp:nvSpPr>
        <dsp:cNvPr id="0" name=""/>
        <dsp:cNvSpPr/>
      </dsp:nvSpPr>
      <dsp:spPr>
        <a:xfrm rot="1054343">
          <a:off x="4371378" y="1732480"/>
          <a:ext cx="1688208" cy="48076"/>
        </a:xfrm>
        <a:custGeom>
          <a:avLst/>
          <a:gdLst/>
          <a:ahLst/>
          <a:cxnLst/>
          <a:rect l="0" t="0" r="0" b="0"/>
          <a:pathLst>
            <a:path>
              <a:moveTo>
                <a:pt x="0" y="24038"/>
              </a:moveTo>
              <a:lnTo>
                <a:pt x="1688208" y="2403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73276" y="1714313"/>
        <a:ext cx="84410" cy="84410"/>
      </dsp:txXfrm>
    </dsp:sp>
    <dsp:sp modelId="{EA404777-9801-4789-A82B-FA2109176017}">
      <dsp:nvSpPr>
        <dsp:cNvPr id="0" name=""/>
        <dsp:cNvSpPr/>
      </dsp:nvSpPr>
      <dsp:spPr>
        <a:xfrm>
          <a:off x="6020197" y="1474148"/>
          <a:ext cx="2148857" cy="10744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Ministerio Educación y Deportes</a:t>
          </a:r>
        </a:p>
      </dsp:txBody>
      <dsp:txXfrm>
        <a:off x="6051666" y="1505617"/>
        <a:ext cx="2085919" cy="1011490"/>
      </dsp:txXfrm>
    </dsp:sp>
    <dsp:sp modelId="{7D5FDCE3-7558-42F7-9DCC-B3204092BBA1}">
      <dsp:nvSpPr>
        <dsp:cNvPr id="0" name=""/>
        <dsp:cNvSpPr/>
      </dsp:nvSpPr>
      <dsp:spPr>
        <a:xfrm rot="2839137">
          <a:off x="4028440" y="2350277"/>
          <a:ext cx="2374083" cy="48076"/>
        </a:xfrm>
        <a:custGeom>
          <a:avLst/>
          <a:gdLst/>
          <a:ahLst/>
          <a:cxnLst/>
          <a:rect l="0" t="0" r="0" b="0"/>
          <a:pathLst>
            <a:path>
              <a:moveTo>
                <a:pt x="0" y="24038"/>
              </a:moveTo>
              <a:lnTo>
                <a:pt x="2374083" y="2403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5156130" y="2314963"/>
        <a:ext cx="118704" cy="118704"/>
      </dsp:txXfrm>
    </dsp:sp>
    <dsp:sp modelId="{903A263C-BB51-4F6A-969F-C1E446D0E7A5}">
      <dsp:nvSpPr>
        <dsp:cNvPr id="0" name=""/>
        <dsp:cNvSpPr/>
      </dsp:nvSpPr>
      <dsp:spPr>
        <a:xfrm>
          <a:off x="6020197" y="2709741"/>
          <a:ext cx="2148857" cy="10744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Ministerio Asuntos Exteriores</a:t>
          </a:r>
        </a:p>
      </dsp:txBody>
      <dsp:txXfrm>
        <a:off x="6051666" y="2741210"/>
        <a:ext cx="2085919" cy="10114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61358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5B7E5-7D66-4CFB-8CD1-1CDC412265B5}" type="datetimeFigureOut">
              <a:rPr lang="ca-ES" smtClean="0"/>
              <a:t>25/6/2020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1945520-3013-4382-84C3-E5C9E6717731}" type="slidenum">
              <a:rPr lang="ca-ES" smtClean="0"/>
              <a:t>‹Nº›</a:t>
            </a:fld>
            <a:endParaRPr lang="ca-ES"/>
          </a:p>
        </p:txBody>
      </p:sp>
    </p:spTree>
    <p:extLst>
      <p:ext uri="{BB962C8B-B14F-4D97-AF65-F5344CB8AC3E}">
        <p14:creationId xmlns:p14="http://schemas.microsoft.com/office/powerpoint/2010/main" val="278978503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5B7E5-7D66-4CFB-8CD1-1CDC412265B5}" type="datetimeFigureOut">
              <a:rPr lang="ca-ES" smtClean="0"/>
              <a:t>25/6/2020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1945520-3013-4382-84C3-E5C9E6717731}" type="slidenum">
              <a:rPr lang="ca-ES" smtClean="0"/>
              <a:t>‹Nº›</a:t>
            </a:fld>
            <a:endParaRPr lang="ca-ES"/>
          </a:p>
        </p:txBody>
      </p:sp>
    </p:spTree>
    <p:extLst>
      <p:ext uri="{BB962C8B-B14F-4D97-AF65-F5344CB8AC3E}">
        <p14:creationId xmlns:p14="http://schemas.microsoft.com/office/powerpoint/2010/main" val="417415668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5B7E5-7D66-4CFB-8CD1-1CDC412265B5}" type="datetimeFigureOut">
              <a:rPr lang="ca-ES" smtClean="0"/>
              <a:t>25/6/2020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1945520-3013-4382-84C3-E5C9E6717731}" type="slidenum">
              <a:rPr lang="ca-ES" smtClean="0"/>
              <a:t>‹Nº›</a:t>
            </a:fld>
            <a:endParaRPr lang="ca-ES"/>
          </a:p>
        </p:txBody>
      </p:sp>
    </p:spTree>
    <p:extLst>
      <p:ext uri="{BB962C8B-B14F-4D97-AF65-F5344CB8AC3E}">
        <p14:creationId xmlns:p14="http://schemas.microsoft.com/office/powerpoint/2010/main" val="321193739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7B8AEBBE-F8B2-42CF-9895-E86A608384EB}" type="datetime1">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09057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91540" y="1845736"/>
            <a:ext cx="4011930" cy="402335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075B7E5-7D66-4CFB-8CD1-1CDC412265B5}" type="datetimeFigureOut">
              <a:rPr lang="ca-ES" smtClean="0"/>
              <a:t>25/6/2020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41945520-3013-4382-84C3-E5C9E6717731}" type="slidenum">
              <a:rPr lang="ca-ES" smtClean="0"/>
              <a:t>‹Nº›</a:t>
            </a:fld>
            <a:endParaRPr lang="ca-ES"/>
          </a:p>
        </p:txBody>
      </p:sp>
    </p:spTree>
    <p:extLst>
      <p:ext uri="{BB962C8B-B14F-4D97-AF65-F5344CB8AC3E}">
        <p14:creationId xmlns:p14="http://schemas.microsoft.com/office/powerpoint/2010/main" val="307067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91540" y="2582335"/>
            <a:ext cx="4011930" cy="32867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52060" y="2582334"/>
            <a:ext cx="4011930" cy="32867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075B7E5-7D66-4CFB-8CD1-1CDC412265B5}" type="datetimeFigureOut">
              <a:rPr lang="ca-ES" smtClean="0"/>
              <a:t>25/6/2020</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41945520-3013-4382-84C3-E5C9E6717731}" type="slidenum">
              <a:rPr lang="ca-ES" smtClean="0"/>
              <a:t>‹Nº›</a:t>
            </a:fld>
            <a:endParaRPr lang="ca-ES"/>
          </a:p>
        </p:txBody>
      </p:sp>
    </p:spTree>
    <p:extLst>
      <p:ext uri="{BB962C8B-B14F-4D97-AF65-F5344CB8AC3E}">
        <p14:creationId xmlns:p14="http://schemas.microsoft.com/office/powerpoint/2010/main" val="182137590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75B7E5-7D66-4CFB-8CD1-1CDC412265B5}" type="datetimeFigureOut">
              <a:rPr lang="ca-ES" smtClean="0"/>
              <a:t>25/6/2020</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41945520-3013-4382-84C3-E5C9E6717731}" type="slidenum">
              <a:rPr lang="ca-ES" smtClean="0"/>
              <a:t>‹Nº›</a:t>
            </a:fld>
            <a:endParaRPr lang="ca-ES"/>
          </a:p>
        </p:txBody>
      </p:sp>
    </p:spTree>
    <p:extLst>
      <p:ext uri="{BB962C8B-B14F-4D97-AF65-F5344CB8AC3E}">
        <p14:creationId xmlns:p14="http://schemas.microsoft.com/office/powerpoint/2010/main" val="295036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75B7E5-7D66-4CFB-8CD1-1CDC412265B5}" type="datetimeFigureOut">
              <a:rPr lang="ca-ES" smtClean="0"/>
              <a:t>25/6/2020</a:t>
            </a:fld>
            <a:endParaRPr lang="ca-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a-ES"/>
          </a:p>
        </p:txBody>
      </p:sp>
      <p:sp>
        <p:nvSpPr>
          <p:cNvPr id="9" name="Slide Number Placeholder 8"/>
          <p:cNvSpPr>
            <a:spLocks noGrp="1"/>
          </p:cNvSpPr>
          <p:nvPr>
            <p:ph type="sldNum" sz="quarter" idx="12"/>
          </p:nvPr>
        </p:nvSpPr>
        <p:spPr/>
        <p:txBody>
          <a:bodyPr/>
          <a:lstStyle/>
          <a:p>
            <a:fld id="{41945520-3013-4382-84C3-E5C9E6717731}" type="slidenum">
              <a:rPr lang="ca-ES" smtClean="0"/>
              <a:t>‹Nº›</a:t>
            </a:fld>
            <a:endParaRPr lang="ca-ES"/>
          </a:p>
        </p:txBody>
      </p:sp>
    </p:spTree>
    <p:extLst>
      <p:ext uri="{BB962C8B-B14F-4D97-AF65-F5344CB8AC3E}">
        <p14:creationId xmlns:p14="http://schemas.microsoft.com/office/powerpoint/2010/main" val="375129359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1075B7E5-7D66-4CFB-8CD1-1CDC412265B5}" type="datetimeFigureOut">
              <a:rPr lang="ca-ES" smtClean="0"/>
              <a:t>25/6/2020</a:t>
            </a:fld>
            <a:endParaRPr lang="ca-E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lang="ca-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1945520-3013-4382-84C3-E5C9E6717731}" type="slidenum">
              <a:rPr lang="ca-ES" smtClean="0"/>
              <a:t>‹Nº›</a:t>
            </a:fld>
            <a:endParaRPr lang="ca-ES"/>
          </a:p>
        </p:txBody>
      </p:sp>
    </p:spTree>
    <p:extLst>
      <p:ext uri="{BB962C8B-B14F-4D97-AF65-F5344CB8AC3E}">
        <p14:creationId xmlns:p14="http://schemas.microsoft.com/office/powerpoint/2010/main" val="174416228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075B7E5-7D66-4CFB-8CD1-1CDC412265B5}" type="datetimeFigureOut">
              <a:rPr lang="ca-ES" smtClean="0"/>
              <a:t>25/6/2020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41945520-3013-4382-84C3-E5C9E6717731}" type="slidenum">
              <a:rPr lang="ca-ES" smtClean="0"/>
              <a:t>‹Nº›</a:t>
            </a:fld>
            <a:endParaRPr lang="ca-ES"/>
          </a:p>
        </p:txBody>
      </p:sp>
    </p:spTree>
    <p:extLst>
      <p:ext uri="{BB962C8B-B14F-4D97-AF65-F5344CB8AC3E}">
        <p14:creationId xmlns:p14="http://schemas.microsoft.com/office/powerpoint/2010/main" val="94907187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1075B7E5-7D66-4CFB-8CD1-1CDC412265B5}" type="datetimeFigureOut">
              <a:rPr lang="ca-ES" smtClean="0"/>
              <a:t>25/6/2020</a:t>
            </a:fld>
            <a:endParaRPr lang="ca-E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a-E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1945520-3013-4382-84C3-E5C9E6717731}" type="slidenum">
              <a:rPr lang="ca-ES" smtClean="0"/>
              <a:t>‹Nº›</a:t>
            </a:fld>
            <a:endParaRPr lang="ca-E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3249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random/>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9668" y="239099"/>
            <a:ext cx="4806664" cy="2827283"/>
          </a:xfrm>
          <a:prstGeom prst="rect">
            <a:avLst/>
          </a:prstGeom>
          <a:solidFill>
            <a:schemeClr val="bg2">
              <a:lumMod val="75000"/>
            </a:schemeClr>
          </a:solidFill>
        </p:spPr>
      </p:pic>
      <p:sp>
        <p:nvSpPr>
          <p:cNvPr id="3" name="Subtítulo 2"/>
          <p:cNvSpPr>
            <a:spLocks noGrp="1"/>
          </p:cNvSpPr>
          <p:nvPr>
            <p:ph type="subTitle" idx="1"/>
          </p:nvPr>
        </p:nvSpPr>
        <p:spPr>
          <a:xfrm>
            <a:off x="1320017" y="3333110"/>
            <a:ext cx="7265966" cy="917017"/>
          </a:xfrm>
        </p:spPr>
        <p:txBody>
          <a:bodyPr>
            <a:normAutofit fontScale="92500" lnSpcReduction="10000"/>
          </a:bodyPr>
          <a:lstStyle/>
          <a:p>
            <a:pPr algn="ctr"/>
            <a:r>
              <a:rPr lang="es-ES" sz="6600" dirty="0"/>
              <a:t>MALABO, 2019</a:t>
            </a:r>
            <a:endParaRPr lang="ca-ES" sz="6600" dirty="0"/>
          </a:p>
        </p:txBody>
      </p:sp>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5476" y="4775376"/>
            <a:ext cx="2615047" cy="1179335"/>
          </a:xfrm>
          <a:prstGeom prst="rect">
            <a:avLst/>
          </a:prstGeom>
        </p:spPr>
      </p:pic>
    </p:spTree>
    <p:extLst>
      <p:ext uri="{BB962C8B-B14F-4D97-AF65-F5344CB8AC3E}">
        <p14:creationId xmlns:p14="http://schemas.microsoft.com/office/powerpoint/2010/main" val="4102225093"/>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Temática</a:t>
            </a:r>
            <a:endParaRPr lang="ca-ES" dirty="0"/>
          </a:p>
        </p:txBody>
      </p:sp>
      <p:sp>
        <p:nvSpPr>
          <p:cNvPr id="3" name="Marcador de contenido 2"/>
          <p:cNvSpPr>
            <a:spLocks noGrp="1"/>
          </p:cNvSpPr>
          <p:nvPr>
            <p:ph idx="1"/>
          </p:nvPr>
        </p:nvSpPr>
        <p:spPr/>
        <p:txBody>
          <a:bodyPr>
            <a:normAutofit/>
          </a:bodyPr>
          <a:lstStyle/>
          <a:p>
            <a:pPr algn="just"/>
            <a:r>
              <a:rPr lang="es-ES" sz="2400" dirty="0">
                <a:solidFill>
                  <a:schemeClr val="tx1"/>
                </a:solidFill>
              </a:rPr>
              <a:t>El tema del TEG Campus 2019 sobre el que versarán las diferentes modalidades del concurso se darán a conocer en la presentación de campaña del evento.</a:t>
            </a:r>
            <a:endParaRPr lang="es-ES" sz="2400" b="1" dirty="0">
              <a:solidFill>
                <a:schemeClr val="tx1"/>
              </a:solidFill>
            </a:endParaRPr>
          </a:p>
          <a:p>
            <a:pPr algn="just"/>
            <a:r>
              <a:rPr lang="es-ES" sz="2400" dirty="0">
                <a:solidFill>
                  <a:schemeClr val="tx1"/>
                </a:solidFill>
              </a:rPr>
              <a:t>Estará orientado a los principios de </a:t>
            </a:r>
            <a:r>
              <a:rPr lang="es-ES" sz="2400" b="1" dirty="0">
                <a:solidFill>
                  <a:schemeClr val="tx1"/>
                </a:solidFill>
              </a:rPr>
              <a:t>competir</a:t>
            </a:r>
            <a:r>
              <a:rPr lang="es-ES" sz="2400" dirty="0">
                <a:solidFill>
                  <a:schemeClr val="tx1"/>
                </a:solidFill>
              </a:rPr>
              <a:t>, </a:t>
            </a:r>
            <a:r>
              <a:rPr lang="es-ES" sz="2400" b="1" dirty="0">
                <a:solidFill>
                  <a:schemeClr val="tx1"/>
                </a:solidFill>
              </a:rPr>
              <a:t>aprender</a:t>
            </a:r>
            <a:r>
              <a:rPr lang="es-ES" sz="2400" dirty="0">
                <a:solidFill>
                  <a:schemeClr val="tx1"/>
                </a:solidFill>
              </a:rPr>
              <a:t> y </a:t>
            </a:r>
            <a:r>
              <a:rPr lang="es-ES" sz="2400" b="1" dirty="0">
                <a:solidFill>
                  <a:schemeClr val="tx1"/>
                </a:solidFill>
              </a:rPr>
              <a:t>emprender</a:t>
            </a:r>
            <a:r>
              <a:rPr lang="es-ES" sz="2400" dirty="0">
                <a:solidFill>
                  <a:schemeClr val="tx1"/>
                </a:solidFill>
              </a:rPr>
              <a:t>.</a:t>
            </a:r>
          </a:p>
          <a:p>
            <a:pPr algn="just"/>
            <a:endParaRPr lang="es-ES" sz="3200" b="1" dirty="0">
              <a:solidFill>
                <a:schemeClr val="tx1"/>
              </a:solidFill>
            </a:endParaRPr>
          </a:p>
          <a:p>
            <a:pPr algn="ctr"/>
            <a:r>
              <a:rPr lang="es-ES" sz="3200" b="1" dirty="0">
                <a:solidFill>
                  <a:schemeClr val="tx1"/>
                </a:solidFill>
              </a:rPr>
              <a:t>“Internet es una red que conecta personas”</a:t>
            </a:r>
          </a:p>
        </p:txBody>
      </p:sp>
    </p:spTree>
    <p:extLst>
      <p:ext uri="{BB962C8B-B14F-4D97-AF65-F5344CB8AC3E}">
        <p14:creationId xmlns:p14="http://schemas.microsoft.com/office/powerpoint/2010/main" val="2253580648"/>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Cifras y previsión participación</a:t>
            </a:r>
            <a:endParaRPr lang="ca-ES" dirty="0"/>
          </a:p>
        </p:txBody>
      </p:sp>
      <p:pic>
        <p:nvPicPr>
          <p:cNvPr id="4" name="Imagen 3"/>
          <p:cNvPicPr>
            <a:picLocks noChangeAspect="1"/>
          </p:cNvPicPr>
          <p:nvPr/>
        </p:nvPicPr>
        <p:blipFill>
          <a:blip r:embed="rId2"/>
          <a:stretch>
            <a:fillRect/>
          </a:stretch>
        </p:blipFill>
        <p:spPr>
          <a:xfrm>
            <a:off x="215710" y="2734573"/>
            <a:ext cx="9223565" cy="1980302"/>
          </a:xfrm>
          <a:prstGeom prst="rect">
            <a:avLst/>
          </a:prstGeom>
        </p:spPr>
      </p:pic>
    </p:spTree>
    <p:extLst>
      <p:ext uri="{BB962C8B-B14F-4D97-AF65-F5344CB8AC3E}">
        <p14:creationId xmlns:p14="http://schemas.microsoft.com/office/powerpoint/2010/main" val="2144261377"/>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BEDC4-7201-487D-9B1A-FE6433648721}"/>
              </a:ext>
            </a:extLst>
          </p:cNvPr>
          <p:cNvSpPr>
            <a:spLocks noGrp="1"/>
          </p:cNvSpPr>
          <p:nvPr>
            <p:ph type="title"/>
          </p:nvPr>
        </p:nvSpPr>
        <p:spPr/>
        <p:txBody>
          <a:bodyPr/>
          <a:lstStyle/>
          <a:p>
            <a:r>
              <a:rPr lang="es-ES" dirty="0"/>
              <a:t>Fecha de realización</a:t>
            </a:r>
          </a:p>
        </p:txBody>
      </p:sp>
      <p:sp>
        <p:nvSpPr>
          <p:cNvPr id="3" name="Marcador de contenido 2">
            <a:extLst>
              <a:ext uri="{FF2B5EF4-FFF2-40B4-BE49-F238E27FC236}">
                <a16:creationId xmlns:a16="http://schemas.microsoft.com/office/drawing/2014/main" id="{B10B69AE-6420-45B8-891E-2F0877D3BF98}"/>
              </a:ext>
            </a:extLst>
          </p:cNvPr>
          <p:cNvSpPr>
            <a:spLocks noGrp="1"/>
          </p:cNvSpPr>
          <p:nvPr>
            <p:ph idx="1"/>
          </p:nvPr>
        </p:nvSpPr>
        <p:spPr/>
        <p:txBody>
          <a:bodyPr>
            <a:normAutofit/>
          </a:bodyPr>
          <a:lstStyle/>
          <a:p>
            <a:pPr algn="ctr"/>
            <a:r>
              <a:rPr lang="es-ES" sz="8000" dirty="0">
                <a:solidFill>
                  <a:srgbClr val="FF0000"/>
                </a:solidFill>
              </a:rPr>
              <a:t>Del </a:t>
            </a:r>
            <a:r>
              <a:rPr lang="es-ES" sz="8000" b="1" dirty="0">
                <a:solidFill>
                  <a:srgbClr val="FF0000"/>
                </a:solidFill>
              </a:rPr>
              <a:t>10 al 15 </a:t>
            </a:r>
            <a:r>
              <a:rPr lang="es-ES" sz="8000" dirty="0">
                <a:solidFill>
                  <a:srgbClr val="FF0000"/>
                </a:solidFill>
              </a:rPr>
              <a:t>de mayo de 2019</a:t>
            </a:r>
          </a:p>
          <a:p>
            <a:pPr algn="ctr"/>
            <a:r>
              <a:rPr lang="es-ES" sz="8000" dirty="0">
                <a:solidFill>
                  <a:srgbClr val="FF0000"/>
                </a:solidFill>
              </a:rPr>
              <a:t>24/7</a:t>
            </a:r>
          </a:p>
        </p:txBody>
      </p:sp>
    </p:spTree>
    <p:extLst>
      <p:ext uri="{BB962C8B-B14F-4D97-AF65-F5344CB8AC3E}">
        <p14:creationId xmlns:p14="http://schemas.microsoft.com/office/powerpoint/2010/main" val="2733539701"/>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Participación</a:t>
            </a:r>
            <a:endParaRPr lang="ca-ES" dirty="0"/>
          </a:p>
        </p:txBody>
      </p:sp>
      <p:sp>
        <p:nvSpPr>
          <p:cNvPr id="4" name="Marcador de texto 3"/>
          <p:cNvSpPr>
            <a:spLocks noGrp="1"/>
          </p:cNvSpPr>
          <p:nvPr>
            <p:ph type="body" idx="1"/>
          </p:nvPr>
        </p:nvSpPr>
        <p:spPr/>
        <p:txBody>
          <a:bodyPr/>
          <a:lstStyle/>
          <a:p>
            <a:endParaRPr lang="ca-ES"/>
          </a:p>
        </p:txBody>
      </p:sp>
    </p:spTree>
    <p:extLst>
      <p:ext uri="{BB962C8B-B14F-4D97-AF65-F5344CB8AC3E}">
        <p14:creationId xmlns:p14="http://schemas.microsoft.com/office/powerpoint/2010/main" val="3185761641"/>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Participantes: Categorías</a:t>
            </a:r>
            <a:endParaRPr lang="ca-ES" dirty="0"/>
          </a:p>
        </p:txBody>
      </p:sp>
      <p:sp>
        <p:nvSpPr>
          <p:cNvPr id="3" name="Marcador de contenido 2"/>
          <p:cNvSpPr>
            <a:spLocks noGrp="1"/>
          </p:cNvSpPr>
          <p:nvPr>
            <p:ph idx="1"/>
          </p:nvPr>
        </p:nvSpPr>
        <p:spPr>
          <a:xfrm>
            <a:off x="985015" y="1942709"/>
            <a:ext cx="8530459" cy="4538863"/>
          </a:xfrm>
        </p:spPr>
        <p:txBody>
          <a:bodyPr>
            <a:normAutofit/>
          </a:bodyPr>
          <a:lstStyle/>
          <a:p>
            <a:r>
              <a:rPr lang="es-ES" dirty="0"/>
              <a:t>Inicialmente se definen tres categorías de concurso:</a:t>
            </a:r>
          </a:p>
          <a:p>
            <a:pPr lvl="1"/>
            <a:r>
              <a:rPr lang="es-ES" dirty="0"/>
              <a:t>Programación páginas web</a:t>
            </a:r>
          </a:p>
          <a:p>
            <a:pPr lvl="1"/>
            <a:r>
              <a:rPr lang="es-ES" dirty="0"/>
              <a:t>Desarrollo aplicaciones para móviles</a:t>
            </a:r>
          </a:p>
          <a:p>
            <a:pPr lvl="1"/>
            <a:r>
              <a:rPr lang="es-ES" dirty="0"/>
              <a:t>Electrónica y robótica.</a:t>
            </a:r>
          </a:p>
          <a:p>
            <a:r>
              <a:rPr lang="es-ES" dirty="0"/>
              <a:t>Franjas de edad:</a:t>
            </a:r>
          </a:p>
          <a:p>
            <a:pPr lvl="1"/>
            <a:r>
              <a:rPr lang="es-ES" dirty="0"/>
              <a:t>Participación en concursos: a partir de 15 años</a:t>
            </a:r>
          </a:p>
          <a:p>
            <a:pPr lvl="1"/>
            <a:r>
              <a:rPr lang="es-ES" dirty="0"/>
              <a:t>Modalidad de visitantes: Todas las edades (los menores han de ir acompañados de un adulto)</a:t>
            </a:r>
          </a:p>
          <a:p>
            <a:pPr marL="0" indent="0">
              <a:buNone/>
            </a:pPr>
            <a:r>
              <a:rPr lang="es-ES" dirty="0"/>
              <a:t>*  Modalidades de participación</a:t>
            </a:r>
          </a:p>
          <a:p>
            <a:pPr lvl="1"/>
            <a:r>
              <a:rPr lang="es-ES" dirty="0"/>
              <a:t>Participación individual</a:t>
            </a:r>
          </a:p>
          <a:p>
            <a:pPr lvl="1"/>
            <a:r>
              <a:rPr lang="es-ES" sz="1800" dirty="0"/>
              <a:t>Participación en Grupo (máximo 5 personas) </a:t>
            </a:r>
          </a:p>
          <a:p>
            <a:pPr marL="301943" lvl="1" indent="0">
              <a:buNone/>
            </a:pPr>
            <a:endParaRPr lang="es-ES" dirty="0"/>
          </a:p>
        </p:txBody>
      </p:sp>
    </p:spTree>
    <p:extLst>
      <p:ext uri="{BB962C8B-B14F-4D97-AF65-F5344CB8AC3E}">
        <p14:creationId xmlns:p14="http://schemas.microsoft.com/office/powerpoint/2010/main" val="147798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Premios</a:t>
            </a:r>
            <a:endParaRPr lang="ca-ES" dirty="0"/>
          </a:p>
        </p:txBody>
      </p:sp>
      <p:sp>
        <p:nvSpPr>
          <p:cNvPr id="3" name="Marcador de contenido 2"/>
          <p:cNvSpPr>
            <a:spLocks noGrp="1"/>
          </p:cNvSpPr>
          <p:nvPr>
            <p:ph idx="1"/>
          </p:nvPr>
        </p:nvSpPr>
        <p:spPr/>
        <p:txBody>
          <a:bodyPr/>
          <a:lstStyle/>
          <a:p>
            <a:pPr lvl="1"/>
            <a:endParaRPr lang="es-ES" sz="2800" dirty="0"/>
          </a:p>
          <a:p>
            <a:pPr lvl="1"/>
            <a:r>
              <a:rPr lang="es-ES" sz="2800" dirty="0"/>
              <a:t>Aportación económica y material.</a:t>
            </a:r>
          </a:p>
          <a:p>
            <a:pPr lvl="2"/>
            <a:r>
              <a:rPr lang="es-ES" sz="2000" dirty="0"/>
              <a:t>Equipos informáticos o electrónicos.</a:t>
            </a:r>
          </a:p>
          <a:p>
            <a:pPr lvl="2"/>
            <a:r>
              <a:rPr lang="es-ES" sz="2000" dirty="0"/>
              <a:t>Bonos de acceso internet y/o móvil</a:t>
            </a:r>
          </a:p>
          <a:p>
            <a:pPr lvl="2"/>
            <a:endParaRPr lang="es-ES" sz="2000" dirty="0"/>
          </a:p>
          <a:p>
            <a:pPr lvl="1"/>
            <a:r>
              <a:rPr lang="es-ES" sz="2800" dirty="0"/>
              <a:t>Soporte y asesoría para emprender </a:t>
            </a:r>
          </a:p>
          <a:p>
            <a:pPr lvl="2"/>
            <a:r>
              <a:rPr lang="es-ES" sz="2000" dirty="0"/>
              <a:t>Contrato de trabajo o fondos para emprender.</a:t>
            </a:r>
          </a:p>
          <a:p>
            <a:pPr lvl="2"/>
            <a:r>
              <a:rPr lang="es-ES" sz="2000" dirty="0"/>
              <a:t>Marketing y diseño</a:t>
            </a:r>
          </a:p>
          <a:p>
            <a:pPr lvl="2"/>
            <a:r>
              <a:rPr lang="es-ES" sz="2000" dirty="0"/>
              <a:t>Gestión empresarial</a:t>
            </a:r>
            <a:endParaRPr lang="ca-ES" sz="2000" dirty="0"/>
          </a:p>
          <a:p>
            <a:endParaRPr lang="ca-ES" dirty="0"/>
          </a:p>
        </p:txBody>
      </p:sp>
    </p:spTree>
    <p:extLst>
      <p:ext uri="{BB962C8B-B14F-4D97-AF65-F5344CB8AC3E}">
        <p14:creationId xmlns:p14="http://schemas.microsoft.com/office/powerpoint/2010/main" val="206618696"/>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Montaje TEG Campus 2019</a:t>
            </a:r>
            <a:endParaRPr lang="ca-ES" dirty="0"/>
          </a:p>
        </p:txBody>
      </p:sp>
      <p:sp>
        <p:nvSpPr>
          <p:cNvPr id="3" name="Marcador de contenido 2"/>
          <p:cNvSpPr>
            <a:spLocks noGrp="1"/>
          </p:cNvSpPr>
          <p:nvPr>
            <p:ph idx="1"/>
          </p:nvPr>
        </p:nvSpPr>
        <p:spPr>
          <a:xfrm>
            <a:off x="891540" y="1885950"/>
            <a:ext cx="8633460" cy="4633722"/>
          </a:xfrm>
        </p:spPr>
        <p:txBody>
          <a:bodyPr>
            <a:normAutofit lnSpcReduction="10000"/>
          </a:bodyPr>
          <a:lstStyle/>
          <a:p>
            <a:r>
              <a:rPr lang="es-ES" sz="1800" dirty="0"/>
              <a:t>Ubicación: polideportivo, estadio de Malabo (cancha de Baloncesto).</a:t>
            </a:r>
          </a:p>
          <a:p>
            <a:r>
              <a:rPr lang="es-ES" sz="1800" dirty="0"/>
              <a:t>Fechas: del 10 al 15 de mayo por la tarde</a:t>
            </a:r>
          </a:p>
          <a:p>
            <a:r>
              <a:rPr lang="es-ES" sz="1800" dirty="0"/>
              <a:t>Suministros principales:</a:t>
            </a:r>
          </a:p>
          <a:p>
            <a:pPr lvl="1"/>
            <a:r>
              <a:rPr lang="es-ES" sz="1600" dirty="0"/>
              <a:t>Corriente eléctrica</a:t>
            </a:r>
          </a:p>
          <a:p>
            <a:pPr lvl="1"/>
            <a:r>
              <a:rPr lang="es-ES" sz="1600" dirty="0"/>
              <a:t>Conexión red y wifi</a:t>
            </a:r>
          </a:p>
          <a:p>
            <a:pPr lvl="2"/>
            <a:r>
              <a:rPr lang="es-ES" sz="1600" dirty="0"/>
              <a:t>Conexión de 2Gb con cableado UTP</a:t>
            </a:r>
          </a:p>
          <a:p>
            <a:pPr lvl="2"/>
            <a:r>
              <a:rPr lang="es-ES" sz="1600" dirty="0"/>
              <a:t>Puntos de acceso wifi potente para el campamento y el resto de visitantes.</a:t>
            </a:r>
          </a:p>
          <a:p>
            <a:r>
              <a:rPr lang="es-ES" sz="1800" dirty="0"/>
              <a:t>Mobiliario (incluidas tiendas de campaña para invitados y concursantes), megafonía, 3 o 4 pantallas para conferencias (proyectores), 2 escenarios.</a:t>
            </a:r>
          </a:p>
          <a:p>
            <a:r>
              <a:rPr lang="es-ES" sz="1800" dirty="0"/>
              <a:t>Sistema de registro e identificación de los participantes y de la organización.</a:t>
            </a:r>
          </a:p>
          <a:p>
            <a:r>
              <a:rPr lang="es-ES" sz="1800" dirty="0"/>
              <a:t>Creación de un equipo de evento: </a:t>
            </a:r>
          </a:p>
          <a:p>
            <a:pPr lvl="1"/>
            <a:r>
              <a:rPr lang="es-ES" sz="1600" dirty="0"/>
              <a:t>Contenidos, Comunicación, Producción, Ventas, etc., todas las áreas típicas de un evento; el equipo global de la TEG Campus se ocupa de buscar, formar y ayudar a desarrollar el trabajo de todos los departamentos y voluntarios.</a:t>
            </a:r>
          </a:p>
          <a:p>
            <a:pPr lvl="1"/>
            <a:endParaRPr lang="ca-ES" sz="1600" dirty="0"/>
          </a:p>
        </p:txBody>
      </p:sp>
    </p:spTree>
    <p:extLst>
      <p:ext uri="{BB962C8B-B14F-4D97-AF65-F5344CB8AC3E}">
        <p14:creationId xmlns:p14="http://schemas.microsoft.com/office/powerpoint/2010/main" val="84977000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captura de pantalla&#10;&#10;&#10;&#10;Descripción generada automáticamente">
            <a:extLst>
              <a:ext uri="{FF2B5EF4-FFF2-40B4-BE49-F238E27FC236}">
                <a16:creationId xmlns:a16="http://schemas.microsoft.com/office/drawing/2014/main" id="{8895762F-9B37-4447-9EBB-EFFC1F61DF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896" t="13855" b="2253"/>
          <a:stretch/>
        </p:blipFill>
        <p:spPr>
          <a:xfrm>
            <a:off x="540028" y="1992701"/>
            <a:ext cx="8875473" cy="4054415"/>
          </a:xfrm>
          <a:prstGeom prst="rect">
            <a:avLst/>
          </a:prstGeom>
        </p:spPr>
      </p:pic>
      <p:sp>
        <p:nvSpPr>
          <p:cNvPr id="3" name="Título 1">
            <a:extLst>
              <a:ext uri="{FF2B5EF4-FFF2-40B4-BE49-F238E27FC236}">
                <a16:creationId xmlns:a16="http://schemas.microsoft.com/office/drawing/2014/main" id="{BB5C0DFD-160B-483E-8A9A-99D8792AA6D6}"/>
              </a:ext>
            </a:extLst>
          </p:cNvPr>
          <p:cNvSpPr>
            <a:spLocks noGrp="1"/>
          </p:cNvSpPr>
          <p:nvPr>
            <p:ph type="title"/>
          </p:nvPr>
        </p:nvSpPr>
        <p:spPr>
          <a:xfrm>
            <a:off x="891540" y="286605"/>
            <a:ext cx="8172450" cy="1450757"/>
          </a:xfrm>
        </p:spPr>
        <p:txBody>
          <a:bodyPr>
            <a:normAutofit/>
          </a:bodyPr>
          <a:lstStyle/>
          <a:p>
            <a:r>
              <a:rPr lang="es-ES" dirty="0"/>
              <a:t>Distribución de zonas externas</a:t>
            </a:r>
          </a:p>
        </p:txBody>
      </p:sp>
    </p:spTree>
    <p:extLst>
      <p:ext uri="{BB962C8B-B14F-4D97-AF65-F5344CB8AC3E}">
        <p14:creationId xmlns:p14="http://schemas.microsoft.com/office/powerpoint/2010/main" val="4261281666"/>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C0DFD-160B-483E-8A9A-99D8792AA6D6}"/>
              </a:ext>
            </a:extLst>
          </p:cNvPr>
          <p:cNvSpPr>
            <a:spLocks noGrp="1"/>
          </p:cNvSpPr>
          <p:nvPr>
            <p:ph type="title"/>
          </p:nvPr>
        </p:nvSpPr>
        <p:spPr/>
        <p:txBody>
          <a:bodyPr>
            <a:normAutofit/>
          </a:bodyPr>
          <a:lstStyle/>
          <a:p>
            <a:r>
              <a:rPr lang="es-ES" dirty="0"/>
              <a:t>Distribución de zonas externas</a:t>
            </a:r>
          </a:p>
        </p:txBody>
      </p:sp>
      <p:pic>
        <p:nvPicPr>
          <p:cNvPr id="11" name="Imagen 10">
            <a:extLst>
              <a:ext uri="{FF2B5EF4-FFF2-40B4-BE49-F238E27FC236}">
                <a16:creationId xmlns:a16="http://schemas.microsoft.com/office/drawing/2014/main" id="{02BAE9F3-A4AD-4FBE-A02F-3494863642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87062" y="2411795"/>
            <a:ext cx="6453352" cy="3584028"/>
          </a:xfrm>
          <a:prstGeom prst="rect">
            <a:avLst/>
          </a:prstGeom>
        </p:spPr>
      </p:pic>
    </p:spTree>
    <p:extLst>
      <p:ext uri="{BB962C8B-B14F-4D97-AF65-F5344CB8AC3E}">
        <p14:creationId xmlns:p14="http://schemas.microsoft.com/office/powerpoint/2010/main" val="2380846415"/>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Avituallamiento / Catering </a:t>
            </a:r>
            <a:endParaRPr lang="ca-ES" dirty="0"/>
          </a:p>
        </p:txBody>
      </p:sp>
      <p:sp>
        <p:nvSpPr>
          <p:cNvPr id="3" name="Marcador de contenido 2"/>
          <p:cNvSpPr>
            <a:spLocks noGrp="1"/>
          </p:cNvSpPr>
          <p:nvPr>
            <p:ph idx="1"/>
          </p:nvPr>
        </p:nvSpPr>
        <p:spPr>
          <a:xfrm>
            <a:off x="891540" y="2225615"/>
            <a:ext cx="8519160" cy="4460935"/>
          </a:xfrm>
        </p:spPr>
        <p:txBody>
          <a:bodyPr>
            <a:normAutofit/>
          </a:bodyPr>
          <a:lstStyle/>
          <a:p>
            <a:r>
              <a:rPr lang="es-ES" sz="2400" dirty="0"/>
              <a:t>Es labor del organizador asegurarse que los concursantes tengan acceso de alguna manera a la comida y refrigerios. </a:t>
            </a:r>
          </a:p>
          <a:p>
            <a:r>
              <a:rPr lang="es-ES" sz="2400" dirty="0"/>
              <a:t>Los participantes y organización podrán disfrutar de sus comidas reguladas pero habrá más oferta a todas horas para todos los visitantes.</a:t>
            </a:r>
            <a:endParaRPr lang="ca-ES" sz="2400" dirty="0"/>
          </a:p>
          <a:p>
            <a:r>
              <a:rPr lang="es-ES" sz="2400" dirty="0"/>
              <a:t>Es recomendable ofrecer comida y bebida para la venta dentro del mismo evento, ya que además de ser más cómodo y seguro, significando un ingreso adicional para costear la TEG campus.</a:t>
            </a:r>
          </a:p>
          <a:p>
            <a:pPr marL="91440" lvl="1" indent="-91440">
              <a:spcBef>
                <a:spcPts val="1200"/>
              </a:spcBef>
              <a:spcAft>
                <a:spcPts val="200"/>
              </a:spcAft>
              <a:buSzPct val="100000"/>
              <a:buFont typeface="Calibri" panose="020F0502020204030204" pitchFamily="34" charset="0"/>
              <a:buChar char=" "/>
            </a:pPr>
            <a:r>
              <a:rPr lang="es-ES" sz="2000" i="1" dirty="0"/>
              <a:t>NOTA: Buscar el suministro gratuito de agua (mediante sponsor)</a:t>
            </a:r>
          </a:p>
          <a:p>
            <a:endParaRPr lang="es-ES" sz="2400" dirty="0"/>
          </a:p>
        </p:txBody>
      </p:sp>
      <p:pic>
        <p:nvPicPr>
          <p:cNvPr id="4" name="Imagen 3">
            <a:extLst>
              <a:ext uri="{FF2B5EF4-FFF2-40B4-BE49-F238E27FC236}">
                <a16:creationId xmlns:a16="http://schemas.microsoft.com/office/drawing/2014/main" id="{02BAE9F3-A4AD-4FBE-A02F-3494863642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691" t="-27011" r="31691" b="27011"/>
          <a:stretch/>
        </p:blipFill>
        <p:spPr>
          <a:xfrm>
            <a:off x="7979008" y="560822"/>
            <a:ext cx="1579062" cy="902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5758781"/>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6D5D84-D456-448F-8678-CCF5B98FFC50}"/>
              </a:ext>
            </a:extLst>
          </p:cNvPr>
          <p:cNvSpPr>
            <a:spLocks noGrp="1"/>
          </p:cNvSpPr>
          <p:nvPr>
            <p:ph type="title"/>
          </p:nvPr>
        </p:nvSpPr>
        <p:spPr/>
        <p:txBody>
          <a:bodyPr/>
          <a:lstStyle/>
          <a:p>
            <a:r>
              <a:rPr lang="es-ES" dirty="0"/>
              <a:t>¿Qué es el TEG Campus?</a:t>
            </a:r>
          </a:p>
        </p:txBody>
      </p:sp>
      <p:sp>
        <p:nvSpPr>
          <p:cNvPr id="3" name="Marcador de contenido 2">
            <a:extLst>
              <a:ext uri="{FF2B5EF4-FFF2-40B4-BE49-F238E27FC236}">
                <a16:creationId xmlns:a16="http://schemas.microsoft.com/office/drawing/2014/main" id="{46FC5FE8-BA2F-439C-B470-3BC7687D0A4D}"/>
              </a:ext>
            </a:extLst>
          </p:cNvPr>
          <p:cNvSpPr>
            <a:spLocks noGrp="1"/>
          </p:cNvSpPr>
          <p:nvPr>
            <p:ph idx="1"/>
          </p:nvPr>
        </p:nvSpPr>
        <p:spPr/>
        <p:txBody>
          <a:bodyPr>
            <a:normAutofit fontScale="92500" lnSpcReduction="10000"/>
          </a:bodyPr>
          <a:lstStyle/>
          <a:p>
            <a:r>
              <a:rPr lang="es-ES" dirty="0">
                <a:solidFill>
                  <a:schemeClr val="tx1"/>
                </a:solidFill>
              </a:rPr>
              <a:t>Siguiendo las “</a:t>
            </a:r>
            <a:r>
              <a:rPr lang="es-ES" dirty="0" err="1">
                <a:solidFill>
                  <a:schemeClr val="tx1"/>
                </a:solidFill>
              </a:rPr>
              <a:t>Lan</a:t>
            </a:r>
            <a:r>
              <a:rPr lang="es-ES" dirty="0">
                <a:solidFill>
                  <a:schemeClr val="tx1"/>
                </a:solidFill>
              </a:rPr>
              <a:t> </a:t>
            </a:r>
            <a:r>
              <a:rPr lang="es-ES" dirty="0" err="1">
                <a:solidFill>
                  <a:schemeClr val="tx1"/>
                </a:solidFill>
              </a:rPr>
              <a:t>Party</a:t>
            </a:r>
            <a:r>
              <a:rPr lang="es-ES" dirty="0">
                <a:solidFill>
                  <a:schemeClr val="tx1"/>
                </a:solidFill>
              </a:rPr>
              <a:t>” de los años 2000 en Europa, donde un número elevado de usuarios disponían de una conexión a internet para jugar partidas multijugador.</a:t>
            </a:r>
          </a:p>
          <a:p>
            <a:r>
              <a:rPr lang="es-ES" dirty="0">
                <a:solidFill>
                  <a:schemeClr val="tx1"/>
                </a:solidFill>
              </a:rPr>
              <a:t>Este evento que tiene como misión concentrar a aficionados de la informática, innovación, ciencia, creatividad, emprendimiento y ocio digital.</a:t>
            </a:r>
          </a:p>
          <a:p>
            <a:r>
              <a:rPr lang="es-ES" dirty="0">
                <a:solidFill>
                  <a:schemeClr val="tx1"/>
                </a:solidFill>
              </a:rPr>
              <a:t>Las actividades más comunes giran en torno a variados contenidos, entre los que están conferencias y talleres, “</a:t>
            </a:r>
            <a:r>
              <a:rPr lang="es-ES" dirty="0" err="1">
                <a:solidFill>
                  <a:schemeClr val="tx1"/>
                </a:solidFill>
              </a:rPr>
              <a:t>makers</a:t>
            </a:r>
            <a:r>
              <a:rPr lang="es-ES" dirty="0">
                <a:solidFill>
                  <a:schemeClr val="tx1"/>
                </a:solidFill>
              </a:rPr>
              <a:t>”, desarrollo y programación, diseño, software libre, emprendimiento, multimedia, diseño de videojuegos, vídeo, partidas de videojuegos multijugador,... </a:t>
            </a:r>
          </a:p>
          <a:p>
            <a:r>
              <a:rPr lang="es-ES" dirty="0">
                <a:solidFill>
                  <a:schemeClr val="tx1"/>
                </a:solidFill>
              </a:rPr>
              <a:t>Además se complementa con ponencias y talleres para difundir contenidos, buenas prácticas en internet, emprendimiento,...</a:t>
            </a:r>
          </a:p>
          <a:p>
            <a:r>
              <a:rPr lang="es-ES" dirty="0">
                <a:solidFill>
                  <a:schemeClr val="tx1"/>
                </a:solidFill>
              </a:rPr>
              <a:t>Para las empresas, es una oportunidad de cazar talentos y profesionales. Ya no se necesita ir al extranjero para encontrar un buen profesional para tener tu propia app.</a:t>
            </a:r>
          </a:p>
          <a:p>
            <a:endParaRPr lang="es-ES" dirty="0">
              <a:solidFill>
                <a:schemeClr val="tx1"/>
              </a:solidFill>
            </a:endParaRPr>
          </a:p>
        </p:txBody>
      </p:sp>
    </p:spTree>
    <p:extLst>
      <p:ext uri="{BB962C8B-B14F-4D97-AF65-F5344CB8AC3E}">
        <p14:creationId xmlns:p14="http://schemas.microsoft.com/office/powerpoint/2010/main" val="3706450928"/>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A6164-9ADE-48D1-90D2-1ADB359CE47A}"/>
              </a:ext>
            </a:extLst>
          </p:cNvPr>
          <p:cNvSpPr>
            <a:spLocks noGrp="1"/>
          </p:cNvSpPr>
          <p:nvPr>
            <p:ph type="title"/>
          </p:nvPr>
        </p:nvSpPr>
        <p:spPr/>
        <p:txBody>
          <a:bodyPr>
            <a:normAutofit/>
          </a:bodyPr>
          <a:lstStyle/>
          <a:p>
            <a:r>
              <a:rPr lang="es-ES" dirty="0"/>
              <a:t>Área de descanso</a:t>
            </a:r>
          </a:p>
        </p:txBody>
      </p:sp>
      <p:pic>
        <p:nvPicPr>
          <p:cNvPr id="19" name="Imagen 18">
            <a:extLst>
              <a:ext uri="{FF2B5EF4-FFF2-40B4-BE49-F238E27FC236}">
                <a16:creationId xmlns:a16="http://schemas.microsoft.com/office/drawing/2014/main" id="{026C87C3-F73A-4C04-906C-EE14A4A9D0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3692" y="2666697"/>
            <a:ext cx="6889486" cy="3609491"/>
          </a:xfrm>
          <a:prstGeom prst="rect">
            <a:avLst/>
          </a:prstGeom>
        </p:spPr>
      </p:pic>
      <p:pic>
        <p:nvPicPr>
          <p:cNvPr id="4" name="Imagen 3">
            <a:extLst>
              <a:ext uri="{FF2B5EF4-FFF2-40B4-BE49-F238E27FC236}">
                <a16:creationId xmlns:a16="http://schemas.microsoft.com/office/drawing/2014/main" id="{02BAE9F3-A4AD-4FBE-A02F-3494863642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485" t="5494" r="-23485" b="-5494"/>
          <a:stretch/>
        </p:blipFill>
        <p:spPr>
          <a:xfrm>
            <a:off x="7979008" y="560822"/>
            <a:ext cx="1579062" cy="902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974785" y="1854679"/>
            <a:ext cx="8089205" cy="923330"/>
          </a:xfrm>
          <a:prstGeom prst="rect">
            <a:avLst/>
          </a:prstGeom>
          <a:noFill/>
        </p:spPr>
        <p:txBody>
          <a:bodyPr wrap="square" rtlCol="0">
            <a:spAutoFit/>
          </a:bodyPr>
          <a:lstStyle/>
          <a:p>
            <a:r>
              <a:rPr lang="es-ES" dirty="0"/>
              <a:t>Se ha previsto una zona de descanso para un máximo de 670 personas. La competición y el “Campus” requiere de una convivencia entre personas, y lo habitual es necesitar exprimir las 24 horas…</a:t>
            </a:r>
            <a:endParaRPr lang="ca-ES" dirty="0"/>
          </a:p>
        </p:txBody>
      </p:sp>
    </p:spTree>
    <p:extLst>
      <p:ext uri="{BB962C8B-B14F-4D97-AF65-F5344CB8AC3E}">
        <p14:creationId xmlns:p14="http://schemas.microsoft.com/office/powerpoint/2010/main" val="2324404010"/>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Escenarios</a:t>
            </a:r>
            <a:endParaRPr lang="ca-ES" dirty="0"/>
          </a:p>
        </p:txBody>
      </p:sp>
      <p:sp>
        <p:nvSpPr>
          <p:cNvPr id="3" name="Marcador de contenido 2"/>
          <p:cNvSpPr>
            <a:spLocks noGrp="1"/>
          </p:cNvSpPr>
          <p:nvPr>
            <p:ph idx="1"/>
          </p:nvPr>
        </p:nvSpPr>
        <p:spPr/>
        <p:txBody>
          <a:bodyPr>
            <a:normAutofit fontScale="92500" lnSpcReduction="10000"/>
          </a:bodyPr>
          <a:lstStyle/>
          <a:p>
            <a:r>
              <a:rPr lang="es-ES" dirty="0"/>
              <a:t>Uno dentro del polideportivo: Para conferencias y talleres</a:t>
            </a:r>
          </a:p>
          <a:p>
            <a:r>
              <a:rPr lang="es-ES" dirty="0"/>
              <a:t>Uno exterior: para uso más lúdico, cantantes grupos de danza, etc…</a:t>
            </a:r>
          </a:p>
          <a:p>
            <a:endParaRPr lang="es-ES" dirty="0"/>
          </a:p>
          <a:p>
            <a:r>
              <a:rPr lang="es-ES" dirty="0"/>
              <a:t>Contarán con:</a:t>
            </a:r>
          </a:p>
          <a:p>
            <a:pPr lvl="2">
              <a:buFont typeface="Courier New" panose="02070309020205020404" pitchFamily="49" charset="0"/>
              <a:buChar char="o"/>
            </a:pPr>
            <a:r>
              <a:rPr lang="es-ES" sz="1900" dirty="0"/>
              <a:t>Pantalla Gigante, proyector.</a:t>
            </a:r>
          </a:p>
          <a:p>
            <a:pPr lvl="2">
              <a:buFont typeface="Courier New" panose="02070309020205020404" pitchFamily="49" charset="0"/>
              <a:buChar char="o"/>
            </a:pPr>
            <a:r>
              <a:rPr lang="es-ES" sz="1900" dirty="0"/>
              <a:t>Un buen sistema de sonido y luces</a:t>
            </a:r>
          </a:p>
          <a:p>
            <a:endParaRPr lang="es-ES" dirty="0"/>
          </a:p>
          <a:p>
            <a:r>
              <a:rPr lang="es-ES" dirty="0"/>
              <a:t>Servirán para mostrar los juegos, videos, y películas a aquellos que deseen entretenerse con otra cosa mientras comen o descansan. </a:t>
            </a:r>
          </a:p>
          <a:p>
            <a:pPr lvl="1"/>
            <a:r>
              <a:rPr lang="es-ES" dirty="0"/>
              <a:t>Selección de películas en Alta Definición tipo </a:t>
            </a:r>
            <a:r>
              <a:rPr lang="es-ES" dirty="0" err="1"/>
              <a:t>Star</a:t>
            </a:r>
            <a:r>
              <a:rPr lang="es-ES" dirty="0"/>
              <a:t> </a:t>
            </a:r>
            <a:r>
              <a:rPr lang="es-ES" dirty="0" err="1"/>
              <a:t>Wars</a:t>
            </a:r>
            <a:r>
              <a:rPr lang="es-ES" dirty="0"/>
              <a:t>, </a:t>
            </a:r>
            <a:r>
              <a:rPr lang="es-ES" dirty="0" err="1"/>
              <a:t>The</a:t>
            </a:r>
            <a:r>
              <a:rPr lang="es-ES" dirty="0"/>
              <a:t> Matrix, Lord of </a:t>
            </a:r>
            <a:r>
              <a:rPr lang="es-ES" dirty="0" err="1"/>
              <a:t>The</a:t>
            </a:r>
            <a:r>
              <a:rPr lang="es-ES" dirty="0"/>
              <a:t> </a:t>
            </a:r>
            <a:r>
              <a:rPr lang="es-ES" dirty="0" err="1"/>
              <a:t>Rings</a:t>
            </a:r>
            <a:r>
              <a:rPr lang="es-ES" dirty="0"/>
              <a:t> y los títulos de acción o ciencia ficción más recientes.</a:t>
            </a:r>
          </a:p>
          <a:p>
            <a:pPr lvl="1"/>
            <a:r>
              <a:rPr lang="es-ES" dirty="0"/>
              <a:t>Videos de los participantes del concurso.</a:t>
            </a:r>
          </a:p>
          <a:p>
            <a:endParaRPr lang="ca-ES" dirty="0"/>
          </a:p>
        </p:txBody>
      </p:sp>
    </p:spTree>
    <p:extLst>
      <p:ext uri="{BB962C8B-B14F-4D97-AF65-F5344CB8AC3E}">
        <p14:creationId xmlns:p14="http://schemas.microsoft.com/office/powerpoint/2010/main" val="2160324966"/>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Zona Evento: Interior del polideportivo</a:t>
            </a:r>
            <a:endParaRPr lang="ca-ES" b="1" dirty="0"/>
          </a:p>
        </p:txBody>
      </p:sp>
      <p:pic>
        <p:nvPicPr>
          <p:cNvPr id="4" name="Marcador de contenido 3"/>
          <p:cNvPicPr>
            <a:picLocks noGrp="1" noChangeAspect="1"/>
          </p:cNvPicPr>
          <p:nvPr>
            <p:ph idx="1"/>
          </p:nvPr>
        </p:nvPicPr>
        <p:blipFill>
          <a:blip r:embed="rId2"/>
          <a:stretch>
            <a:fillRect/>
          </a:stretch>
        </p:blipFill>
        <p:spPr>
          <a:xfrm>
            <a:off x="866775" y="1807991"/>
            <a:ext cx="8172450" cy="4520238"/>
          </a:xfrm>
          <a:prstGeom prst="rect">
            <a:avLst/>
          </a:prstGeom>
        </p:spPr>
      </p:pic>
    </p:spTree>
    <p:extLst>
      <p:ext uri="{BB962C8B-B14F-4D97-AF65-F5344CB8AC3E}">
        <p14:creationId xmlns:p14="http://schemas.microsoft.com/office/powerpoint/2010/main" val="2906532247"/>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a:t>ZONA GAME</a:t>
            </a:r>
          </a:p>
        </p:txBody>
      </p:sp>
      <p:sp>
        <p:nvSpPr>
          <p:cNvPr id="3" name="Marcador de contenido 2"/>
          <p:cNvSpPr>
            <a:spLocks noGrp="1"/>
          </p:cNvSpPr>
          <p:nvPr>
            <p:ph idx="1"/>
          </p:nvPr>
        </p:nvSpPr>
        <p:spPr/>
        <p:txBody>
          <a:bodyPr/>
          <a:lstStyle/>
          <a:p>
            <a:pPr marL="0" indent="0">
              <a:buNone/>
            </a:pPr>
            <a:r>
              <a:rPr lang="es-ES" dirty="0"/>
              <a:t>Es un LAN campus, lleno de computadoras extraordinarias, pero por alguna extraña razón, el tumulto de gente se encuentra alrededor de las videoconsolas, jugando, cada quién esperando su turno para demostrar sus habilidades. </a:t>
            </a:r>
          </a:p>
          <a:p>
            <a:pPr marL="0" indent="0">
              <a:buNone/>
            </a:pPr>
            <a:r>
              <a:rPr lang="es-ES" dirty="0"/>
              <a:t>Se realizarán torneos de videojuegos de varias modalidades y temáticas (PS4, </a:t>
            </a:r>
            <a:r>
              <a:rPr lang="es-ES" dirty="0" err="1"/>
              <a:t>wii</a:t>
            </a:r>
            <a:r>
              <a:rPr lang="es-ES" dirty="0"/>
              <a:t>, Xbox,…)</a:t>
            </a:r>
          </a:p>
          <a:p>
            <a:pPr marL="0" indent="0">
              <a:buNone/>
            </a:pPr>
            <a:endParaRPr lang="es-ES" dirty="0"/>
          </a:p>
          <a:p>
            <a:pPr marL="0" indent="0">
              <a:buNone/>
            </a:pPr>
            <a:r>
              <a:rPr lang="es-ES" dirty="0"/>
              <a:t>Se dispondrá de una zona de Test, </a:t>
            </a:r>
            <a:br>
              <a:rPr lang="es-ES" dirty="0"/>
            </a:br>
            <a:r>
              <a:rPr lang="es-ES" dirty="0"/>
              <a:t>para que los participantes se puedan </a:t>
            </a:r>
            <a:br>
              <a:rPr lang="es-ES" dirty="0"/>
            </a:br>
            <a:r>
              <a:rPr lang="es-ES" dirty="0"/>
              <a:t>preparar previo a los torneos.</a:t>
            </a:r>
          </a:p>
          <a:p>
            <a:pPr marL="0" indent="0">
              <a:buNone/>
            </a:pPr>
            <a:endParaRPr lang="ca-ES" dirty="0"/>
          </a:p>
        </p:txBody>
      </p:sp>
      <p:pic>
        <p:nvPicPr>
          <p:cNvPr id="4" name="Imagen 3">
            <a:extLst>
              <a:ext uri="{FF2B5EF4-FFF2-40B4-BE49-F238E27FC236}">
                <a16:creationId xmlns:a16="http://schemas.microsoft.com/office/drawing/2014/main" id="{06E20C2C-402A-4095-B193-7EED347CD9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2242" y="3857414"/>
            <a:ext cx="2400174" cy="1676182"/>
          </a:xfrm>
          <a:prstGeom prst="rect">
            <a:avLst/>
          </a:prstGeom>
        </p:spPr>
      </p:pic>
    </p:spTree>
    <p:extLst>
      <p:ext uri="{BB962C8B-B14F-4D97-AF65-F5344CB8AC3E}">
        <p14:creationId xmlns:p14="http://schemas.microsoft.com/office/powerpoint/2010/main" val="3197464356"/>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ZONA LABS</a:t>
            </a:r>
            <a:endParaRPr lang="ca-ES" dirty="0"/>
          </a:p>
        </p:txBody>
      </p:sp>
      <p:sp>
        <p:nvSpPr>
          <p:cNvPr id="3" name="Marcador de contenido 2"/>
          <p:cNvSpPr>
            <a:spLocks noGrp="1"/>
          </p:cNvSpPr>
          <p:nvPr>
            <p:ph idx="1"/>
          </p:nvPr>
        </p:nvSpPr>
        <p:spPr/>
        <p:txBody>
          <a:bodyPr/>
          <a:lstStyle/>
          <a:p>
            <a:r>
              <a:rPr lang="es-ES" dirty="0"/>
              <a:t>Es la zona de participación y creación de los concursos de creación.</a:t>
            </a:r>
          </a:p>
          <a:p>
            <a:r>
              <a:rPr lang="es-ES" dirty="0"/>
              <a:t>Durante los cinco días del evento es la parte “seria!” .</a:t>
            </a:r>
            <a:endParaRPr lang="ca-ES" dirty="0"/>
          </a:p>
        </p:txBody>
      </p:sp>
      <p:pic>
        <p:nvPicPr>
          <p:cNvPr id="4" name="Imagen 3">
            <a:extLst>
              <a:ext uri="{FF2B5EF4-FFF2-40B4-BE49-F238E27FC236}">
                <a16:creationId xmlns:a16="http://schemas.microsoft.com/office/drawing/2014/main" id="{FFBDDDB7-9E82-4CCE-89F8-DC707FDF9C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4809" y="3857414"/>
            <a:ext cx="2341009" cy="1676182"/>
          </a:xfrm>
          <a:prstGeom prst="rect">
            <a:avLst/>
          </a:prstGeom>
        </p:spPr>
      </p:pic>
    </p:spTree>
    <p:extLst>
      <p:ext uri="{BB962C8B-B14F-4D97-AF65-F5344CB8AC3E}">
        <p14:creationId xmlns:p14="http://schemas.microsoft.com/office/powerpoint/2010/main" val="1851162470"/>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ZONA LEARN</a:t>
            </a:r>
            <a:endParaRPr lang="ca-ES" dirty="0"/>
          </a:p>
        </p:txBody>
      </p:sp>
      <p:sp>
        <p:nvSpPr>
          <p:cNvPr id="3" name="Marcador de contenido 2"/>
          <p:cNvSpPr>
            <a:spLocks noGrp="1"/>
          </p:cNvSpPr>
          <p:nvPr>
            <p:ph idx="1"/>
          </p:nvPr>
        </p:nvSpPr>
        <p:spPr/>
        <p:txBody>
          <a:bodyPr/>
          <a:lstStyle/>
          <a:p>
            <a:r>
              <a:rPr lang="es-ES" dirty="0"/>
              <a:t>Escenario, auditorio interior, donde se presentarán ponencias y los trabajos realizados de los participantes. </a:t>
            </a:r>
          </a:p>
          <a:p>
            <a:r>
              <a:rPr lang="es-ES" dirty="0"/>
              <a:t>Conferencias y talleres serán realizados en este espacio.</a:t>
            </a:r>
            <a:endParaRPr lang="ca-ES" dirty="0"/>
          </a:p>
        </p:txBody>
      </p:sp>
      <p:pic>
        <p:nvPicPr>
          <p:cNvPr id="4" name="Imagen 3" descr="Imagen que contiene interior, techo, suelo, edificio&#10;&#10;&#10;&#10;Descripción generada automáticamente">
            <a:extLst>
              <a:ext uri="{FF2B5EF4-FFF2-40B4-BE49-F238E27FC236}">
                <a16:creationId xmlns:a16="http://schemas.microsoft.com/office/drawing/2014/main" id="{9212AB57-59C4-45B6-B15A-5B38EBA9CD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2365" y="3949824"/>
            <a:ext cx="2353347" cy="1568898"/>
          </a:xfrm>
          <a:prstGeom prst="rect">
            <a:avLst/>
          </a:prstGeom>
        </p:spPr>
      </p:pic>
    </p:spTree>
    <p:extLst>
      <p:ext uri="{BB962C8B-B14F-4D97-AF65-F5344CB8AC3E}">
        <p14:creationId xmlns:p14="http://schemas.microsoft.com/office/powerpoint/2010/main" val="3893273329"/>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EF6BE-F6F5-44A3-90FA-981149493E3B}"/>
              </a:ext>
            </a:extLst>
          </p:cNvPr>
          <p:cNvSpPr>
            <a:spLocks noGrp="1"/>
          </p:cNvSpPr>
          <p:nvPr>
            <p:ph type="title"/>
          </p:nvPr>
        </p:nvSpPr>
        <p:spPr/>
        <p:txBody>
          <a:bodyPr/>
          <a:lstStyle/>
          <a:p>
            <a:r>
              <a:rPr lang="es-ES"/>
              <a:t>Necesidades</a:t>
            </a:r>
            <a:endParaRPr lang="es-ES" dirty="0"/>
          </a:p>
        </p:txBody>
      </p:sp>
      <p:sp>
        <p:nvSpPr>
          <p:cNvPr id="3" name="Marcador de contenido 2">
            <a:extLst>
              <a:ext uri="{FF2B5EF4-FFF2-40B4-BE49-F238E27FC236}">
                <a16:creationId xmlns:a16="http://schemas.microsoft.com/office/drawing/2014/main" id="{58315F45-5B22-443E-AA9E-8D45D6E21AAA}"/>
              </a:ext>
            </a:extLst>
          </p:cNvPr>
          <p:cNvSpPr>
            <a:spLocks noGrp="1"/>
          </p:cNvSpPr>
          <p:nvPr>
            <p:ph idx="1"/>
          </p:nvPr>
        </p:nvSpPr>
        <p:spPr/>
        <p:txBody>
          <a:bodyPr/>
          <a:lstStyle/>
          <a:p>
            <a:pPr algn="just">
              <a:buFont typeface="Wingdings" panose="05000000000000000000" pitchFamily="2" charset="2"/>
              <a:buChar char="ü"/>
            </a:pPr>
            <a:r>
              <a:rPr lang="es-ES" dirty="0">
                <a:solidFill>
                  <a:schemeClr val="tx1"/>
                </a:solidFill>
              </a:rPr>
              <a:t>Espacio reservado durante la semana del evento.</a:t>
            </a:r>
          </a:p>
          <a:p>
            <a:pPr algn="just">
              <a:buFont typeface="Wingdings" panose="05000000000000000000" pitchFamily="2" charset="2"/>
              <a:buChar char="ü"/>
            </a:pPr>
            <a:r>
              <a:rPr lang="es-ES" dirty="0">
                <a:solidFill>
                  <a:schemeClr val="tx1"/>
                </a:solidFill>
              </a:rPr>
              <a:t>Comunicación a todos los partícipes desde los respectivos Ministerios.</a:t>
            </a:r>
          </a:p>
          <a:p>
            <a:pPr algn="just">
              <a:buFont typeface="Wingdings" panose="05000000000000000000" pitchFamily="2" charset="2"/>
              <a:buChar char="ü"/>
            </a:pPr>
            <a:r>
              <a:rPr lang="es-ES" dirty="0">
                <a:solidFill>
                  <a:schemeClr val="tx1"/>
                </a:solidFill>
              </a:rPr>
              <a:t>Fondos suficientes para sufragar por anticipado los presupuestos.</a:t>
            </a:r>
          </a:p>
          <a:p>
            <a:pPr algn="just">
              <a:buFont typeface="Wingdings" panose="05000000000000000000" pitchFamily="2" charset="2"/>
              <a:buChar char="ü"/>
            </a:pPr>
            <a:r>
              <a:rPr lang="es-ES" dirty="0">
                <a:solidFill>
                  <a:schemeClr val="tx1"/>
                </a:solidFill>
              </a:rPr>
              <a:t>Equipo profesionalizado para recuperar con sponsors parte del presupuesto.</a:t>
            </a:r>
          </a:p>
          <a:p>
            <a:pPr algn="just">
              <a:buFont typeface="Wingdings" panose="05000000000000000000" pitchFamily="2" charset="2"/>
              <a:buChar char="ü"/>
            </a:pPr>
            <a:r>
              <a:rPr lang="es-ES" dirty="0">
                <a:solidFill>
                  <a:schemeClr val="tx1"/>
                </a:solidFill>
              </a:rPr>
              <a:t>Apoyos de Transporte desde Bata y Annobón, así como de países cercanos.</a:t>
            </a:r>
          </a:p>
          <a:p>
            <a:pPr algn="just">
              <a:buFont typeface="Wingdings" panose="05000000000000000000" pitchFamily="2" charset="2"/>
              <a:buChar char="ü"/>
            </a:pPr>
            <a:r>
              <a:rPr lang="es-ES" dirty="0">
                <a:solidFill>
                  <a:schemeClr val="tx1"/>
                </a:solidFill>
              </a:rPr>
              <a:t>Comunicación formal a Embajadas para que sean partícipes de las misiones a las diferentes universidades para presentar el evento y las modalidades de participación.</a:t>
            </a:r>
          </a:p>
          <a:p>
            <a:pPr marL="0" indent="0" algn="ctr">
              <a:buNone/>
            </a:pPr>
            <a:r>
              <a:rPr lang="es-ES" sz="3600" b="1" dirty="0">
                <a:solidFill>
                  <a:srgbClr val="FF0000"/>
                </a:solidFill>
              </a:rPr>
              <a:t>Presupuesto previsto: 150.000.000XAF</a:t>
            </a:r>
            <a:endParaRPr lang="es-ES" sz="3200" dirty="0">
              <a:solidFill>
                <a:srgbClr val="FF0000"/>
              </a:solidFill>
            </a:endParaRPr>
          </a:p>
        </p:txBody>
      </p:sp>
    </p:spTree>
    <p:extLst>
      <p:ext uri="{BB962C8B-B14F-4D97-AF65-F5344CB8AC3E}">
        <p14:creationId xmlns:p14="http://schemas.microsoft.com/office/powerpoint/2010/main" val="2691621199"/>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0E904-D262-4436-A3C9-FC1345ACC6D0}"/>
              </a:ext>
            </a:extLst>
          </p:cNvPr>
          <p:cNvSpPr>
            <a:spLocks noGrp="1"/>
          </p:cNvSpPr>
          <p:nvPr>
            <p:ph type="title"/>
          </p:nvPr>
        </p:nvSpPr>
        <p:spPr/>
        <p:txBody>
          <a:bodyPr/>
          <a:lstStyle/>
          <a:p>
            <a:r>
              <a:rPr lang="es-ES" dirty="0"/>
              <a:t>Relaciones</a:t>
            </a:r>
          </a:p>
        </p:txBody>
      </p:sp>
      <p:graphicFrame>
        <p:nvGraphicFramePr>
          <p:cNvPr id="4" name="Marcador de contenido 3">
            <a:extLst>
              <a:ext uri="{FF2B5EF4-FFF2-40B4-BE49-F238E27FC236}">
                <a16:creationId xmlns:a16="http://schemas.microsoft.com/office/drawing/2014/main" id="{0EBC4877-3A25-4833-9427-9B36D7AEB2B1}"/>
              </a:ext>
            </a:extLst>
          </p:cNvPr>
          <p:cNvGraphicFramePr>
            <a:graphicFrameLocks noGrp="1"/>
          </p:cNvGraphicFramePr>
          <p:nvPr>
            <p:ph idx="1"/>
          </p:nvPr>
        </p:nvGraphicFramePr>
        <p:xfrm>
          <a:off x="892175" y="1846263"/>
          <a:ext cx="817245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936706"/>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Personal de la organización durante el evento:</a:t>
            </a:r>
            <a:endParaRPr lang="ca-ES" dirty="0"/>
          </a:p>
        </p:txBody>
      </p:sp>
      <p:sp>
        <p:nvSpPr>
          <p:cNvPr id="3" name="Marcador de contenido 2"/>
          <p:cNvSpPr>
            <a:spLocks noGrp="1"/>
          </p:cNvSpPr>
          <p:nvPr>
            <p:ph idx="1"/>
          </p:nvPr>
        </p:nvSpPr>
        <p:spPr/>
        <p:txBody>
          <a:bodyPr>
            <a:normAutofit/>
          </a:bodyPr>
          <a:lstStyle/>
          <a:p>
            <a:r>
              <a:rPr lang="ca-ES" dirty="0"/>
              <a:t> Administrador de </a:t>
            </a:r>
            <a:r>
              <a:rPr lang="ca-ES" dirty="0" err="1"/>
              <a:t>torneos</a:t>
            </a:r>
            <a:r>
              <a:rPr lang="ca-ES" dirty="0"/>
              <a:t> </a:t>
            </a:r>
          </a:p>
          <a:p>
            <a:pPr lvl="1"/>
            <a:r>
              <a:rPr lang="ca-ES" dirty="0"/>
              <a:t>(por lo general un manager para cada </a:t>
            </a:r>
            <a:r>
              <a:rPr lang="ca-ES" dirty="0" err="1"/>
              <a:t>torneo</a:t>
            </a:r>
            <a:r>
              <a:rPr lang="ca-ES" dirty="0"/>
              <a:t>) </a:t>
            </a:r>
          </a:p>
          <a:p>
            <a:r>
              <a:rPr lang="ca-ES" dirty="0"/>
              <a:t>Administrador de </a:t>
            </a:r>
            <a:r>
              <a:rPr lang="ca-ES" dirty="0" err="1"/>
              <a:t>red</a:t>
            </a:r>
            <a:r>
              <a:rPr lang="ca-ES" dirty="0"/>
              <a:t> </a:t>
            </a:r>
          </a:p>
          <a:p>
            <a:r>
              <a:rPr lang="ca-ES" dirty="0"/>
              <a:t>Administrador de servidores </a:t>
            </a:r>
          </a:p>
          <a:p>
            <a:r>
              <a:rPr lang="ca-ES" dirty="0"/>
              <a:t>Administrador de </a:t>
            </a:r>
            <a:r>
              <a:rPr lang="ca-ES" dirty="0" err="1"/>
              <a:t>energía</a:t>
            </a:r>
            <a:r>
              <a:rPr lang="ca-ES" dirty="0"/>
              <a:t> </a:t>
            </a:r>
            <a:r>
              <a:rPr lang="ca-ES" dirty="0" err="1"/>
              <a:t>eléctrica</a:t>
            </a:r>
            <a:endParaRPr lang="ca-ES" dirty="0"/>
          </a:p>
          <a:p>
            <a:r>
              <a:rPr lang="ca-ES" dirty="0"/>
              <a:t>Administrador de </a:t>
            </a:r>
            <a:r>
              <a:rPr lang="ca-ES" dirty="0" err="1"/>
              <a:t>comida</a:t>
            </a:r>
            <a:r>
              <a:rPr lang="ca-ES" dirty="0"/>
              <a:t> y </a:t>
            </a:r>
            <a:r>
              <a:rPr lang="ca-ES" dirty="0" err="1"/>
              <a:t>refrigerios</a:t>
            </a:r>
            <a:r>
              <a:rPr lang="ca-ES" dirty="0"/>
              <a:t> </a:t>
            </a:r>
          </a:p>
          <a:p>
            <a:r>
              <a:rPr lang="ca-ES" dirty="0"/>
              <a:t>Front </a:t>
            </a:r>
            <a:r>
              <a:rPr lang="ca-ES" dirty="0" err="1"/>
              <a:t>Desk</a:t>
            </a:r>
            <a:r>
              <a:rPr lang="ca-ES" dirty="0"/>
              <a:t> / </a:t>
            </a:r>
            <a:r>
              <a:rPr lang="ca-ES" dirty="0" err="1"/>
              <a:t>recepción</a:t>
            </a:r>
            <a:r>
              <a:rPr lang="ca-ES" dirty="0"/>
              <a:t> / </a:t>
            </a:r>
            <a:r>
              <a:rPr lang="ca-ES" dirty="0" err="1"/>
              <a:t>acreditación</a:t>
            </a:r>
            <a:endParaRPr lang="ca-ES" dirty="0"/>
          </a:p>
          <a:p>
            <a:r>
              <a:rPr lang="ca-ES" dirty="0" err="1"/>
              <a:t>Webmaster</a:t>
            </a:r>
            <a:endParaRPr lang="ca-ES" dirty="0"/>
          </a:p>
          <a:p>
            <a:r>
              <a:rPr lang="es-ES" dirty="0"/>
              <a:t>Administrador de Voluntarios: voluntarios de registro, catering, etc…</a:t>
            </a:r>
            <a:endParaRPr lang="ca-ES" dirty="0"/>
          </a:p>
        </p:txBody>
      </p:sp>
    </p:spTree>
    <p:extLst>
      <p:ext uri="{BB962C8B-B14F-4D97-AF65-F5344CB8AC3E}">
        <p14:creationId xmlns:p14="http://schemas.microsoft.com/office/powerpoint/2010/main" val="304555203"/>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Observaciones y precauciones</a:t>
            </a:r>
            <a:endParaRPr lang="ca-ES" dirty="0"/>
          </a:p>
        </p:txBody>
      </p:sp>
      <p:sp>
        <p:nvSpPr>
          <p:cNvPr id="3" name="Marcador de contenido 2"/>
          <p:cNvSpPr>
            <a:spLocks noGrp="1"/>
          </p:cNvSpPr>
          <p:nvPr>
            <p:ph idx="1"/>
          </p:nvPr>
        </p:nvSpPr>
        <p:spPr/>
        <p:txBody>
          <a:bodyPr/>
          <a:lstStyle/>
          <a:p>
            <a:r>
              <a:rPr lang="es-ES" dirty="0"/>
              <a:t>Señalización y normas de convivencia.</a:t>
            </a:r>
          </a:p>
          <a:p>
            <a:r>
              <a:rPr lang="es-ES" dirty="0"/>
              <a:t>Números telefónicos de emergencia bien visibles.</a:t>
            </a:r>
          </a:p>
          <a:p>
            <a:r>
              <a:rPr lang="es-ES" dirty="0"/>
              <a:t>Localización del Botiquín de primeros auxilios, ambulancia y su personal.</a:t>
            </a:r>
          </a:p>
          <a:p>
            <a:r>
              <a:rPr lang="es-ES" dirty="0"/>
              <a:t>Servicio de seguridad y video vigilancia.</a:t>
            </a:r>
          </a:p>
          <a:p>
            <a:pPr lvl="1"/>
            <a:r>
              <a:rPr lang="es-ES" dirty="0"/>
              <a:t>Albaranes de entrada y salida de materiales, el campus está abierto a la entrada y salida de materiales y equipos informáticos si estos tienen albarán de entrada.</a:t>
            </a:r>
            <a:endParaRPr lang="ca-ES" dirty="0"/>
          </a:p>
        </p:txBody>
      </p:sp>
    </p:spTree>
    <p:extLst>
      <p:ext uri="{BB962C8B-B14F-4D97-AF65-F5344CB8AC3E}">
        <p14:creationId xmlns:p14="http://schemas.microsoft.com/office/powerpoint/2010/main" val="3625850293"/>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23060C7-C527-BB4E-AA93-3010536F644E}"/>
              </a:ext>
            </a:extLst>
          </p:cNvPr>
          <p:cNvSpPr>
            <a:spLocks noGrp="1"/>
          </p:cNvSpPr>
          <p:nvPr>
            <p:ph type="title"/>
          </p:nvPr>
        </p:nvSpPr>
        <p:spPr/>
        <p:txBody>
          <a:bodyPr/>
          <a:lstStyle/>
          <a:p>
            <a:r>
              <a:rPr lang="es-ES" dirty="0"/>
              <a:t>ANTECEDENTES 1er TEG Campus</a:t>
            </a:r>
          </a:p>
        </p:txBody>
      </p:sp>
      <p:sp>
        <p:nvSpPr>
          <p:cNvPr id="17" name="CuadroTexto 16">
            <a:extLst>
              <a:ext uri="{FF2B5EF4-FFF2-40B4-BE49-F238E27FC236}">
                <a16:creationId xmlns:a16="http://schemas.microsoft.com/office/drawing/2014/main" id="{026F2C54-97AF-3847-91AF-04205C694EFA}"/>
              </a:ext>
            </a:extLst>
          </p:cNvPr>
          <p:cNvSpPr txBox="1"/>
          <p:nvPr/>
        </p:nvSpPr>
        <p:spPr>
          <a:xfrm>
            <a:off x="2034589" y="5036649"/>
            <a:ext cx="6916366" cy="1015663"/>
          </a:xfrm>
          <a:prstGeom prst="rect">
            <a:avLst/>
          </a:prstGeom>
          <a:noFill/>
        </p:spPr>
        <p:txBody>
          <a:bodyPr wrap="square" rtlCol="0">
            <a:spAutoFit/>
          </a:bodyPr>
          <a:lstStyle/>
          <a:p>
            <a:pPr marL="571500" indent="-571500">
              <a:buFont typeface="Arial" panose="020B0604020202020204" pitchFamily="34" charset="0"/>
              <a:buChar char="•"/>
            </a:pPr>
            <a:r>
              <a:rPr lang="es-ES" sz="2000" dirty="0"/>
              <a:t>+ 2000 VISITANTES</a:t>
            </a:r>
          </a:p>
          <a:p>
            <a:pPr marL="571500" indent="-571500">
              <a:buFont typeface="Arial" panose="020B0604020202020204" pitchFamily="34" charset="0"/>
              <a:buChar char="•"/>
            </a:pPr>
            <a:r>
              <a:rPr lang="es-ES" sz="2000" dirty="0"/>
              <a:t>+ DE 300 CONCURSANTES </a:t>
            </a:r>
          </a:p>
          <a:p>
            <a:pPr marL="571500" indent="-571500">
              <a:buFont typeface="Arial" panose="020B0604020202020204" pitchFamily="34" charset="0"/>
              <a:buChar char="•"/>
            </a:pPr>
            <a:r>
              <a:rPr lang="es-ES" sz="2000" dirty="0"/>
              <a:t>11 STANDS DE EMPRESAS DE TELECOMUNICACIONES</a:t>
            </a:r>
          </a:p>
        </p:txBody>
      </p:sp>
      <p:sp>
        <p:nvSpPr>
          <p:cNvPr id="20" name="CuadroTexto 19">
            <a:extLst>
              <a:ext uri="{FF2B5EF4-FFF2-40B4-BE49-F238E27FC236}">
                <a16:creationId xmlns:a16="http://schemas.microsoft.com/office/drawing/2014/main" id="{0E27023E-776E-3647-BBC1-74ACE6E0A3A3}"/>
              </a:ext>
            </a:extLst>
          </p:cNvPr>
          <p:cNvSpPr txBox="1"/>
          <p:nvPr/>
        </p:nvSpPr>
        <p:spPr>
          <a:xfrm>
            <a:off x="891540" y="1817345"/>
            <a:ext cx="8172450" cy="3139321"/>
          </a:xfrm>
          <a:prstGeom prst="rect">
            <a:avLst/>
          </a:prstGeom>
          <a:noFill/>
        </p:spPr>
        <p:txBody>
          <a:bodyPr wrap="square" rtlCol="0">
            <a:spAutoFit/>
          </a:bodyPr>
          <a:lstStyle/>
          <a:p>
            <a:pPr algn="just"/>
            <a:r>
              <a:rPr lang="es-ES" dirty="0">
                <a:solidFill>
                  <a:schemeClr val="tx1">
                    <a:lumMod val="95000"/>
                    <a:lumOff val="5000"/>
                  </a:schemeClr>
                </a:solidFill>
              </a:rPr>
              <a:t>El pasado año 2018  se realizó un evento previo para el día de las telecomunicaciones, donde se pretendía dar a conocer el talento nacional para ser premiado  y potenciado en el día de les telecomunicaciones. </a:t>
            </a:r>
          </a:p>
          <a:p>
            <a:pPr algn="just"/>
            <a:endParaRPr lang="es-ES" dirty="0">
              <a:solidFill>
                <a:schemeClr val="tx1">
                  <a:lumMod val="95000"/>
                  <a:lumOff val="5000"/>
                </a:schemeClr>
              </a:solidFill>
            </a:endParaRPr>
          </a:p>
          <a:p>
            <a:pPr algn="just"/>
            <a:r>
              <a:rPr lang="es-ES" dirty="0">
                <a:solidFill>
                  <a:schemeClr val="tx1">
                    <a:lumMod val="95000"/>
                    <a:lumOff val="5000"/>
                  </a:schemeClr>
                </a:solidFill>
              </a:rPr>
              <a:t>El equipo de GITGE, con mucho esfuerzo e ilusión creó el TEG Campus. </a:t>
            </a:r>
          </a:p>
          <a:p>
            <a:pPr algn="just"/>
            <a:r>
              <a:rPr lang="es-ES" dirty="0">
                <a:solidFill>
                  <a:schemeClr val="tx1">
                    <a:lumMod val="95000"/>
                    <a:lumOff val="5000"/>
                  </a:schemeClr>
                </a:solidFill>
              </a:rPr>
              <a:t>Bajo el soporte del Ministerio de Telecomunicaciones, GITGE realizó la puesta en marcha de la idea en colaboración con </a:t>
            </a:r>
            <a:r>
              <a:rPr lang="es-ES" dirty="0" err="1">
                <a:solidFill>
                  <a:schemeClr val="tx1">
                    <a:lumMod val="95000"/>
                    <a:lumOff val="5000"/>
                  </a:schemeClr>
                </a:solidFill>
              </a:rPr>
              <a:t>Ortel</a:t>
            </a:r>
            <a:r>
              <a:rPr lang="es-ES" dirty="0">
                <a:solidFill>
                  <a:schemeClr val="tx1">
                    <a:lumMod val="95000"/>
                    <a:lumOff val="5000"/>
                  </a:schemeClr>
                </a:solidFill>
              </a:rPr>
              <a:t>.</a:t>
            </a:r>
          </a:p>
          <a:p>
            <a:pPr algn="just"/>
            <a:endParaRPr lang="es-ES" dirty="0">
              <a:solidFill>
                <a:schemeClr val="tx1">
                  <a:lumMod val="95000"/>
                  <a:lumOff val="5000"/>
                </a:schemeClr>
              </a:solidFill>
            </a:endParaRPr>
          </a:p>
          <a:p>
            <a:pPr algn="just"/>
            <a:r>
              <a:rPr lang="es-ES" dirty="0">
                <a:solidFill>
                  <a:schemeClr val="tx1">
                    <a:lumMod val="95000"/>
                    <a:lumOff val="5000"/>
                  </a:schemeClr>
                </a:solidFill>
              </a:rPr>
              <a:t>El resultado fue la “ocupación” del polideportivo de Malabo, durante el fin de semana del 11 al 13 de mayo con espacio, equipos y una conexión de 1Gb. Y unas cifras que hicieron ver el gran potencial existente en el País.</a:t>
            </a:r>
          </a:p>
        </p:txBody>
      </p:sp>
    </p:spTree>
    <p:extLst>
      <p:ext uri="{BB962C8B-B14F-4D97-AF65-F5344CB8AC3E}">
        <p14:creationId xmlns:p14="http://schemas.microsoft.com/office/powerpoint/2010/main" val="1704131542"/>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Comunicación</a:t>
            </a:r>
            <a:endParaRPr lang="ca-ES" dirty="0"/>
          </a:p>
        </p:txBody>
      </p:sp>
      <p:sp>
        <p:nvSpPr>
          <p:cNvPr id="5" name="Marcador de texto 4"/>
          <p:cNvSpPr>
            <a:spLocks noGrp="1"/>
          </p:cNvSpPr>
          <p:nvPr>
            <p:ph type="body" idx="1"/>
          </p:nvPr>
        </p:nvSpPr>
        <p:spPr/>
        <p:txBody>
          <a:bodyPr/>
          <a:lstStyle/>
          <a:p>
            <a:r>
              <a:rPr lang="es-ES" dirty="0"/>
              <a:t>Cómo dar a conocer el evento</a:t>
            </a:r>
            <a:endParaRPr lang="ca-ES" dirty="0"/>
          </a:p>
        </p:txBody>
      </p:sp>
    </p:spTree>
    <p:extLst>
      <p:ext uri="{BB962C8B-B14F-4D97-AF65-F5344CB8AC3E}">
        <p14:creationId xmlns:p14="http://schemas.microsoft.com/office/powerpoint/2010/main" val="2586095268"/>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Comunicación</a:t>
            </a:r>
            <a:endParaRPr lang="ca-ES" dirty="0"/>
          </a:p>
        </p:txBody>
      </p:sp>
      <p:sp>
        <p:nvSpPr>
          <p:cNvPr id="3" name="Marcador de contenido 2"/>
          <p:cNvSpPr>
            <a:spLocks noGrp="1"/>
          </p:cNvSpPr>
          <p:nvPr>
            <p:ph idx="1"/>
          </p:nvPr>
        </p:nvSpPr>
        <p:spPr>
          <a:xfrm>
            <a:off x="891540" y="1934115"/>
            <a:ext cx="8915400" cy="4424172"/>
          </a:xfrm>
        </p:spPr>
        <p:txBody>
          <a:bodyPr>
            <a:normAutofit fontScale="85000" lnSpcReduction="20000"/>
          </a:bodyPr>
          <a:lstStyle/>
          <a:p>
            <a:pPr lvl="0"/>
            <a:r>
              <a:rPr lang="es-ES" dirty="0">
                <a:solidFill>
                  <a:schemeClr val="tx1"/>
                </a:solidFill>
              </a:rPr>
              <a:t>Toda la comunicación (</a:t>
            </a:r>
            <a:r>
              <a:rPr lang="es-ES" dirty="0" err="1">
                <a:solidFill>
                  <a:schemeClr val="tx1"/>
                </a:solidFill>
              </a:rPr>
              <a:t>flyers</a:t>
            </a:r>
            <a:r>
              <a:rPr lang="es-ES" dirty="0">
                <a:solidFill>
                  <a:schemeClr val="tx1"/>
                </a:solidFill>
              </a:rPr>
              <a:t>, spots, cuñas, notas de prensa,…) irá en 3 idiomas: castellano, francés e inglés.</a:t>
            </a:r>
          </a:p>
          <a:p>
            <a:pPr lvl="0"/>
            <a:r>
              <a:rPr lang="es-ES" dirty="0">
                <a:solidFill>
                  <a:schemeClr val="tx1"/>
                </a:solidFill>
              </a:rPr>
              <a:t>Se distinguirán dos tipos de público:</a:t>
            </a:r>
          </a:p>
          <a:p>
            <a:pPr lvl="1"/>
            <a:r>
              <a:rPr lang="es-ES" dirty="0">
                <a:solidFill>
                  <a:schemeClr val="tx1"/>
                </a:solidFill>
              </a:rPr>
              <a:t>Sponsors</a:t>
            </a:r>
          </a:p>
          <a:p>
            <a:pPr lvl="1"/>
            <a:r>
              <a:rPr lang="es-ES" dirty="0">
                <a:solidFill>
                  <a:schemeClr val="tx1"/>
                </a:solidFill>
              </a:rPr>
              <a:t>Población en general</a:t>
            </a:r>
          </a:p>
          <a:p>
            <a:pPr lvl="0"/>
            <a:r>
              <a:rPr lang="es-ES" dirty="0">
                <a:solidFill>
                  <a:schemeClr val="tx1"/>
                </a:solidFill>
              </a:rPr>
              <a:t>Se utilizarán canales tradicionales, así como digitales para transmitir la información.</a:t>
            </a:r>
          </a:p>
          <a:p>
            <a:pPr lvl="1"/>
            <a:r>
              <a:rPr lang="es-ES" dirty="0">
                <a:solidFill>
                  <a:schemeClr val="tx1"/>
                </a:solidFill>
              </a:rPr>
              <a:t>Canales tradicionales nacionales e internacionales: TV, radio, Prensa escrita,…</a:t>
            </a:r>
          </a:p>
          <a:p>
            <a:pPr lvl="1"/>
            <a:r>
              <a:rPr lang="es-ES" dirty="0">
                <a:solidFill>
                  <a:schemeClr val="tx1"/>
                </a:solidFill>
              </a:rPr>
              <a:t>Canales digitales:</a:t>
            </a:r>
          </a:p>
          <a:p>
            <a:pPr lvl="2"/>
            <a:r>
              <a:rPr lang="es-ES" dirty="0">
                <a:solidFill>
                  <a:schemeClr val="tx1"/>
                </a:solidFill>
              </a:rPr>
              <a:t>Redes sociales del TEG Campus</a:t>
            </a:r>
          </a:p>
          <a:p>
            <a:pPr lvl="2"/>
            <a:r>
              <a:rPr lang="es-ES" dirty="0">
                <a:solidFill>
                  <a:schemeClr val="tx1"/>
                </a:solidFill>
              </a:rPr>
              <a:t>Facebook</a:t>
            </a:r>
          </a:p>
          <a:p>
            <a:pPr lvl="2"/>
            <a:r>
              <a:rPr lang="es-ES" dirty="0">
                <a:solidFill>
                  <a:schemeClr val="tx1"/>
                </a:solidFill>
              </a:rPr>
              <a:t>Twitter</a:t>
            </a:r>
          </a:p>
          <a:p>
            <a:pPr lvl="2"/>
            <a:r>
              <a:rPr lang="es-ES" dirty="0">
                <a:solidFill>
                  <a:schemeClr val="tx1"/>
                </a:solidFill>
              </a:rPr>
              <a:t>Instagram</a:t>
            </a:r>
          </a:p>
          <a:p>
            <a:pPr lvl="2"/>
            <a:r>
              <a:rPr lang="es-ES" dirty="0">
                <a:solidFill>
                  <a:schemeClr val="tx1"/>
                </a:solidFill>
              </a:rPr>
              <a:t>YouTube TEG Campus</a:t>
            </a:r>
          </a:p>
          <a:p>
            <a:pPr lvl="2"/>
            <a:r>
              <a:rPr lang="es-ES" dirty="0">
                <a:solidFill>
                  <a:schemeClr val="tx1"/>
                </a:solidFill>
              </a:rPr>
              <a:t>Página web TEG Campus</a:t>
            </a:r>
          </a:p>
          <a:p>
            <a:pPr lvl="2"/>
            <a:r>
              <a:rPr lang="es-ES" dirty="0">
                <a:solidFill>
                  <a:schemeClr val="tx1"/>
                </a:solidFill>
              </a:rPr>
              <a:t>Páginas externas: hacer partícipes a las plataformas digitales nacionales e internacionales</a:t>
            </a:r>
          </a:p>
          <a:p>
            <a:pPr lvl="2"/>
            <a:r>
              <a:rPr lang="es-ES" dirty="0">
                <a:solidFill>
                  <a:schemeClr val="tx1"/>
                </a:solidFill>
              </a:rPr>
              <a:t>Guinea Ecuatorial 360</a:t>
            </a:r>
          </a:p>
          <a:p>
            <a:pPr lvl="2"/>
            <a:r>
              <a:rPr lang="es-ES" dirty="0">
                <a:solidFill>
                  <a:schemeClr val="tx1"/>
                </a:solidFill>
              </a:rPr>
              <a:t>Página web institucional</a:t>
            </a:r>
          </a:p>
          <a:p>
            <a:pPr lvl="2"/>
            <a:r>
              <a:rPr lang="es-ES" dirty="0">
                <a:solidFill>
                  <a:schemeClr val="tx1"/>
                </a:solidFill>
              </a:rPr>
              <a:t>Revista </a:t>
            </a:r>
            <a:r>
              <a:rPr lang="es-ES" dirty="0" err="1">
                <a:solidFill>
                  <a:schemeClr val="tx1"/>
                </a:solidFill>
              </a:rPr>
              <a:t>EquaCom</a:t>
            </a:r>
            <a:endParaRPr lang="es-ES" dirty="0">
              <a:solidFill>
                <a:schemeClr val="tx1"/>
              </a:solidFill>
            </a:endParaRPr>
          </a:p>
          <a:p>
            <a:pPr lvl="2"/>
            <a:r>
              <a:rPr lang="es-ES" dirty="0">
                <a:solidFill>
                  <a:schemeClr val="tx1"/>
                </a:solidFill>
              </a:rPr>
              <a:t>Otros</a:t>
            </a:r>
          </a:p>
        </p:txBody>
      </p:sp>
    </p:spTree>
    <p:extLst>
      <p:ext uri="{BB962C8B-B14F-4D97-AF65-F5344CB8AC3E}">
        <p14:creationId xmlns:p14="http://schemas.microsoft.com/office/powerpoint/2010/main" val="2441338369"/>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A8A15-0FEB-4317-940E-E17892C0B43D}"/>
              </a:ext>
            </a:extLst>
          </p:cNvPr>
          <p:cNvSpPr>
            <a:spLocks noGrp="1"/>
          </p:cNvSpPr>
          <p:nvPr>
            <p:ph type="title"/>
          </p:nvPr>
        </p:nvSpPr>
        <p:spPr/>
        <p:txBody>
          <a:bodyPr/>
          <a:lstStyle/>
          <a:p>
            <a:r>
              <a:rPr lang="es-ES" dirty="0"/>
              <a:t>Comunicación</a:t>
            </a:r>
          </a:p>
        </p:txBody>
      </p:sp>
      <p:sp>
        <p:nvSpPr>
          <p:cNvPr id="3" name="Marcador de contenido 2">
            <a:extLst>
              <a:ext uri="{FF2B5EF4-FFF2-40B4-BE49-F238E27FC236}">
                <a16:creationId xmlns:a16="http://schemas.microsoft.com/office/drawing/2014/main" id="{BF80CDA4-2F02-413C-9D35-A7CB384CC67D}"/>
              </a:ext>
            </a:extLst>
          </p:cNvPr>
          <p:cNvSpPr>
            <a:spLocks noGrp="1"/>
          </p:cNvSpPr>
          <p:nvPr>
            <p:ph idx="1"/>
          </p:nvPr>
        </p:nvSpPr>
        <p:spPr/>
        <p:txBody>
          <a:bodyPr/>
          <a:lstStyle/>
          <a:p>
            <a:pPr lvl="0"/>
            <a:r>
              <a:rPr lang="es-ES" dirty="0">
                <a:solidFill>
                  <a:schemeClr val="tx1"/>
                </a:solidFill>
              </a:rPr>
              <a:t>Tendrá </a:t>
            </a:r>
            <a:r>
              <a:rPr lang="es-ES" b="1" dirty="0">
                <a:solidFill>
                  <a:schemeClr val="tx1"/>
                </a:solidFill>
              </a:rPr>
              <a:t>tres</a:t>
            </a:r>
            <a:r>
              <a:rPr lang="es-ES" dirty="0">
                <a:solidFill>
                  <a:schemeClr val="tx1"/>
                </a:solidFill>
              </a:rPr>
              <a:t> fases:</a:t>
            </a:r>
          </a:p>
          <a:p>
            <a:pPr lvl="1"/>
            <a:r>
              <a:rPr lang="es-ES" b="1" dirty="0" err="1">
                <a:solidFill>
                  <a:schemeClr val="tx1"/>
                </a:solidFill>
              </a:rPr>
              <a:t>Pre-evento</a:t>
            </a:r>
            <a:r>
              <a:rPr lang="es-ES" dirty="0">
                <a:solidFill>
                  <a:schemeClr val="tx1"/>
                </a:solidFill>
              </a:rPr>
              <a:t>: enfocado a informar a la población de la celebración del TEG 2019:</a:t>
            </a:r>
          </a:p>
          <a:p>
            <a:pPr lvl="2"/>
            <a:r>
              <a:rPr lang="es-ES" dirty="0">
                <a:solidFill>
                  <a:schemeClr val="tx1"/>
                </a:solidFill>
              </a:rPr>
              <a:t>Qué será el TEG 2019</a:t>
            </a:r>
          </a:p>
          <a:p>
            <a:pPr lvl="2"/>
            <a:r>
              <a:rPr lang="es-ES" dirty="0">
                <a:solidFill>
                  <a:schemeClr val="tx1"/>
                </a:solidFill>
              </a:rPr>
              <a:t>Cómo participar en el TEG 2019 (como sponsor o asistir como público)</a:t>
            </a:r>
          </a:p>
          <a:p>
            <a:pPr lvl="2"/>
            <a:r>
              <a:rPr lang="es-ES" dirty="0">
                <a:solidFill>
                  <a:schemeClr val="tx1"/>
                </a:solidFill>
              </a:rPr>
              <a:t>Qué concursos habrá y cómo participar en ellos</a:t>
            </a:r>
          </a:p>
          <a:p>
            <a:pPr lvl="2"/>
            <a:r>
              <a:rPr lang="es-ES" dirty="0">
                <a:solidFill>
                  <a:schemeClr val="tx1"/>
                </a:solidFill>
              </a:rPr>
              <a:t>Cuáles son los torneos de videojuegos, qué videoconsolas se van a emplear; y cómo inscribirse.</a:t>
            </a:r>
          </a:p>
          <a:p>
            <a:pPr lvl="0"/>
            <a:r>
              <a:rPr lang="es-ES" b="1" dirty="0">
                <a:solidFill>
                  <a:schemeClr val="tx1"/>
                </a:solidFill>
              </a:rPr>
              <a:t>Evento</a:t>
            </a:r>
            <a:r>
              <a:rPr lang="es-ES" dirty="0">
                <a:solidFill>
                  <a:schemeClr val="tx1"/>
                </a:solidFill>
              </a:rPr>
              <a:t>: se enfocará en el día a día del evento, resaltando aquellas actividades más importantes. Se realizarán resúmenes diarios en vídeo, post en directo para las redes sociales, …</a:t>
            </a:r>
          </a:p>
          <a:p>
            <a:pPr lvl="0"/>
            <a:r>
              <a:rPr lang="es-ES" b="1" dirty="0" err="1">
                <a:solidFill>
                  <a:schemeClr val="tx1"/>
                </a:solidFill>
              </a:rPr>
              <a:t>Post-evento</a:t>
            </a:r>
            <a:r>
              <a:rPr lang="es-ES" dirty="0">
                <a:solidFill>
                  <a:schemeClr val="tx1"/>
                </a:solidFill>
              </a:rPr>
              <a:t>: qué fue el TEG 2019 y qué se espera del TEG 2020</a:t>
            </a:r>
          </a:p>
          <a:p>
            <a:pPr lvl="1"/>
            <a:r>
              <a:rPr lang="es-ES" dirty="0">
                <a:solidFill>
                  <a:schemeClr val="tx1"/>
                </a:solidFill>
              </a:rPr>
              <a:t>Vídeo resumen de los 5 días del TEG 2019</a:t>
            </a:r>
          </a:p>
          <a:p>
            <a:pPr lvl="1"/>
            <a:r>
              <a:rPr lang="es-ES" dirty="0">
                <a:solidFill>
                  <a:schemeClr val="tx1"/>
                </a:solidFill>
              </a:rPr>
              <a:t>Impresiones de los concursantes, invitados, empresas, …</a:t>
            </a:r>
          </a:p>
        </p:txBody>
      </p:sp>
    </p:spTree>
    <p:extLst>
      <p:ext uri="{BB962C8B-B14F-4D97-AF65-F5344CB8AC3E}">
        <p14:creationId xmlns:p14="http://schemas.microsoft.com/office/powerpoint/2010/main" val="3017651132"/>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Sponsors</a:t>
            </a:r>
            <a:endParaRPr lang="ca-ES" dirty="0"/>
          </a:p>
        </p:txBody>
      </p:sp>
      <p:sp>
        <p:nvSpPr>
          <p:cNvPr id="5" name="Marcador de texto 4"/>
          <p:cNvSpPr>
            <a:spLocks noGrp="1"/>
          </p:cNvSpPr>
          <p:nvPr>
            <p:ph type="body" idx="1"/>
          </p:nvPr>
        </p:nvSpPr>
        <p:spPr/>
        <p:txBody>
          <a:bodyPr/>
          <a:lstStyle/>
          <a:p>
            <a:r>
              <a:rPr lang="es-ES" dirty="0"/>
              <a:t>Cómo sufragar el evento</a:t>
            </a:r>
            <a:endParaRPr lang="ca-ES" dirty="0"/>
          </a:p>
        </p:txBody>
      </p:sp>
    </p:spTree>
    <p:extLst>
      <p:ext uri="{BB962C8B-B14F-4D97-AF65-F5344CB8AC3E}">
        <p14:creationId xmlns:p14="http://schemas.microsoft.com/office/powerpoint/2010/main" val="867576930"/>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Sponsors objetivo:</a:t>
            </a:r>
            <a:endParaRPr lang="ca-ES" dirty="0"/>
          </a:p>
        </p:txBody>
      </p:sp>
      <p:pic>
        <p:nvPicPr>
          <p:cNvPr id="4" name="Marcador de contenido 3"/>
          <p:cNvPicPr>
            <a:picLocks noGrp="1" noChangeAspect="1"/>
          </p:cNvPicPr>
          <p:nvPr>
            <p:ph idx="1"/>
          </p:nvPr>
        </p:nvPicPr>
        <p:blipFill>
          <a:blip r:embed="rId2"/>
          <a:stretch>
            <a:fillRect/>
          </a:stretch>
        </p:blipFill>
        <p:spPr>
          <a:xfrm>
            <a:off x="442216" y="1939487"/>
            <a:ext cx="9314791" cy="3251637"/>
          </a:xfrm>
          <a:prstGeom prst="rect">
            <a:avLst/>
          </a:prstGeom>
        </p:spPr>
      </p:pic>
      <p:sp>
        <p:nvSpPr>
          <p:cNvPr id="5" name="CuadroTexto 4"/>
          <p:cNvSpPr txBox="1"/>
          <p:nvPr/>
        </p:nvSpPr>
        <p:spPr>
          <a:xfrm>
            <a:off x="891540" y="5142815"/>
            <a:ext cx="8455546" cy="1200329"/>
          </a:xfrm>
          <a:prstGeom prst="rect">
            <a:avLst/>
          </a:prstGeom>
          <a:noFill/>
        </p:spPr>
        <p:txBody>
          <a:bodyPr wrap="square" rtlCol="0">
            <a:spAutoFit/>
          </a:bodyPr>
          <a:lstStyle/>
          <a:p>
            <a:pPr algn="ctr"/>
            <a:r>
              <a:rPr lang="es-ES" sz="2400" dirty="0">
                <a:solidFill>
                  <a:srgbClr val="FF0000"/>
                </a:solidFill>
              </a:rPr>
              <a:t>NOTA: Se buscará la ayuda externa de empresas especializadas para una mejor comunicación y consecución de objetivos del Plan de Patrocinio. (ej. </a:t>
            </a:r>
            <a:r>
              <a:rPr lang="es-ES" sz="2400" dirty="0" err="1">
                <a:solidFill>
                  <a:srgbClr val="FF0000"/>
                </a:solidFill>
              </a:rPr>
              <a:t>Voice</a:t>
            </a:r>
            <a:r>
              <a:rPr lang="es-ES" sz="2400" dirty="0">
                <a:solidFill>
                  <a:srgbClr val="FF0000"/>
                </a:solidFill>
              </a:rPr>
              <a:t> of </a:t>
            </a:r>
            <a:r>
              <a:rPr lang="es-ES" sz="2400" dirty="0" err="1">
                <a:solidFill>
                  <a:srgbClr val="FF0000"/>
                </a:solidFill>
              </a:rPr>
              <a:t>leaders</a:t>
            </a:r>
            <a:r>
              <a:rPr lang="es-ES" sz="2400" dirty="0">
                <a:solidFill>
                  <a:srgbClr val="FF0000"/>
                </a:solidFill>
              </a:rPr>
              <a:t>) </a:t>
            </a:r>
            <a:endParaRPr lang="ca-ES" sz="2400" dirty="0">
              <a:solidFill>
                <a:srgbClr val="FF0000"/>
              </a:solidFill>
            </a:endParaRPr>
          </a:p>
        </p:txBody>
      </p:sp>
    </p:spTree>
    <p:extLst>
      <p:ext uri="{BB962C8B-B14F-4D97-AF65-F5344CB8AC3E}">
        <p14:creationId xmlns:p14="http://schemas.microsoft.com/office/powerpoint/2010/main" val="1007969851"/>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Patrocinio</a:t>
            </a:r>
            <a:endParaRPr lang="ca-ES" dirty="0"/>
          </a:p>
        </p:txBody>
      </p:sp>
      <p:sp>
        <p:nvSpPr>
          <p:cNvPr id="3" name="Marcador de contenido 2"/>
          <p:cNvSpPr>
            <a:spLocks noGrp="1"/>
          </p:cNvSpPr>
          <p:nvPr>
            <p:ph idx="1"/>
          </p:nvPr>
        </p:nvSpPr>
        <p:spPr/>
        <p:txBody>
          <a:bodyPr>
            <a:normAutofit/>
          </a:bodyPr>
          <a:lstStyle/>
          <a:p>
            <a:r>
              <a:rPr lang="es-ES" dirty="0"/>
              <a:t>Plan en desarrollo para recaudar fondos y conseguir autofinanciación. </a:t>
            </a:r>
          </a:p>
          <a:p>
            <a:r>
              <a:rPr lang="es-ES" dirty="0"/>
              <a:t>No todo debe ser sufragado con fondos públicos.</a:t>
            </a:r>
          </a:p>
          <a:p>
            <a:r>
              <a:rPr lang="es-ES" dirty="0"/>
              <a:t>El evento es lo suficientemente importante como para conseguir un 80% mínimo de autofinanciación.</a:t>
            </a:r>
          </a:p>
          <a:p>
            <a:r>
              <a:rPr lang="es-ES" sz="2400" dirty="0"/>
              <a:t>Modalidad de patrocinio:</a:t>
            </a:r>
          </a:p>
          <a:p>
            <a:pPr lvl="1">
              <a:buFont typeface="Courier New" panose="02070309020205020404" pitchFamily="49" charset="0"/>
              <a:buChar char="o"/>
            </a:pPr>
            <a:r>
              <a:rPr lang="es-ES" dirty="0"/>
              <a:t>Mediante alquiler de espacios, (stands, escenario…)</a:t>
            </a:r>
          </a:p>
          <a:p>
            <a:pPr lvl="1">
              <a:buFont typeface="Courier New" panose="02070309020205020404" pitchFamily="49" charset="0"/>
              <a:buChar char="o"/>
            </a:pPr>
            <a:r>
              <a:rPr lang="es-ES" dirty="0"/>
              <a:t>Prestación de productos y servicios por publicidad en publicidad.</a:t>
            </a:r>
          </a:p>
          <a:p>
            <a:pPr lvl="1">
              <a:buFont typeface="Courier New" panose="02070309020205020404" pitchFamily="49" charset="0"/>
              <a:buChar char="o"/>
            </a:pPr>
            <a:r>
              <a:rPr lang="es-ES" dirty="0"/>
              <a:t>Premios y otros beneficios para los ganadores.</a:t>
            </a:r>
          </a:p>
          <a:p>
            <a:pPr lvl="1">
              <a:buFont typeface="Courier New" panose="02070309020205020404" pitchFamily="49" charset="0"/>
              <a:buChar char="o"/>
            </a:pPr>
            <a:endParaRPr lang="es-ES" dirty="0"/>
          </a:p>
          <a:p>
            <a:pPr marL="201168" lvl="1" indent="0">
              <a:buNone/>
            </a:pPr>
            <a:r>
              <a:rPr lang="es-ES" dirty="0"/>
              <a:t>Según nivel de aportación se crearán diferentes tipos de patrocinadores, Gold, </a:t>
            </a:r>
            <a:r>
              <a:rPr lang="es-ES" dirty="0" err="1"/>
              <a:t>Silver</a:t>
            </a:r>
            <a:r>
              <a:rPr lang="es-ES" dirty="0"/>
              <a:t>, normal y simpatizante.</a:t>
            </a:r>
            <a:endParaRPr lang="ca-ES" dirty="0"/>
          </a:p>
        </p:txBody>
      </p:sp>
    </p:spTree>
    <p:extLst>
      <p:ext uri="{BB962C8B-B14F-4D97-AF65-F5344CB8AC3E}">
        <p14:creationId xmlns:p14="http://schemas.microsoft.com/office/powerpoint/2010/main" val="143997795"/>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300" y="338328"/>
            <a:ext cx="4339366" cy="1252728"/>
          </a:xfrm>
        </p:spPr>
        <p:txBody>
          <a:bodyPr>
            <a:normAutofit fontScale="90000"/>
          </a:bodyPr>
          <a:lstStyle/>
          <a:p>
            <a:r>
              <a:rPr lang="es-ES" dirty="0"/>
              <a:t>TEG campus 2018</a:t>
            </a:r>
            <a:endParaRPr lang="ca-ES" dirty="0"/>
          </a:p>
        </p:txBody>
      </p:sp>
      <p:pic>
        <p:nvPicPr>
          <p:cNvPr id="9" name="Imagen 8">
            <a:extLst>
              <a:ext uri="{FF2B5EF4-FFF2-40B4-BE49-F238E27FC236}">
                <a16:creationId xmlns:a16="http://schemas.microsoft.com/office/drawing/2014/main" id="{FFBDDDB7-9E82-4CCE-89F8-DC707FDF9C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5494" y="3986524"/>
            <a:ext cx="2341009" cy="1676182"/>
          </a:xfrm>
          <a:prstGeom prst="rect">
            <a:avLst/>
          </a:prstGeom>
        </p:spPr>
      </p:pic>
      <p:pic>
        <p:nvPicPr>
          <p:cNvPr id="11" name="Imagen 10">
            <a:extLst>
              <a:ext uri="{FF2B5EF4-FFF2-40B4-BE49-F238E27FC236}">
                <a16:creationId xmlns:a16="http://schemas.microsoft.com/office/drawing/2014/main" id="{06E20C2C-402A-4095-B193-7EED347CD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9087" y="3986524"/>
            <a:ext cx="2400174" cy="1676182"/>
          </a:xfrm>
          <a:prstGeom prst="rect">
            <a:avLst/>
          </a:prstGeom>
        </p:spPr>
      </p:pic>
      <p:pic>
        <p:nvPicPr>
          <p:cNvPr id="6" name="Imagen 5" descr="Imagen que contiene interior, persona, mesa, techo&#10;&#10;&#10;&#10;Descripción generada automáticamente">
            <a:extLst>
              <a:ext uri="{FF2B5EF4-FFF2-40B4-BE49-F238E27FC236}">
                <a16:creationId xmlns:a16="http://schemas.microsoft.com/office/drawing/2014/main" id="{3522CF42-5EE0-9A48-A883-6E6230EC2F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9087" y="2257049"/>
            <a:ext cx="2400173" cy="1600115"/>
          </a:xfrm>
          <a:prstGeom prst="rect">
            <a:avLst/>
          </a:prstGeom>
        </p:spPr>
      </p:pic>
      <p:pic>
        <p:nvPicPr>
          <p:cNvPr id="8" name="Imagen 7" descr="Imagen que contiene persona, interior, techo&#10;&#10;&#10;&#10;Descripción generada automáticamente">
            <a:extLst>
              <a:ext uri="{FF2B5EF4-FFF2-40B4-BE49-F238E27FC236}">
                <a16:creationId xmlns:a16="http://schemas.microsoft.com/office/drawing/2014/main" id="{5F5D56CA-C209-C64D-81E1-3BF231194D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3573" y="3986524"/>
            <a:ext cx="2353347" cy="1676182"/>
          </a:xfrm>
          <a:prstGeom prst="rect">
            <a:avLst/>
          </a:prstGeom>
        </p:spPr>
      </p:pic>
      <p:pic>
        <p:nvPicPr>
          <p:cNvPr id="10" name="Imagen 9" descr="Imagen que contiene persona, interior, personas, grande&#10;&#10;&#10;&#10;Descripción generada automáticamente">
            <a:extLst>
              <a:ext uri="{FF2B5EF4-FFF2-40B4-BE49-F238E27FC236}">
                <a16:creationId xmlns:a16="http://schemas.microsoft.com/office/drawing/2014/main" id="{7FBA89C0-A290-AD43-882C-B0EF583ADC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76330" y="2262135"/>
            <a:ext cx="2400173" cy="1600115"/>
          </a:xfrm>
          <a:prstGeom prst="rect">
            <a:avLst/>
          </a:prstGeom>
        </p:spPr>
      </p:pic>
      <p:pic>
        <p:nvPicPr>
          <p:cNvPr id="13" name="Imagen 12" descr="Imagen que contiene interior, techo, suelo, edificio&#10;&#10;&#10;&#10;Descripción generada automáticamente">
            <a:extLst>
              <a:ext uri="{FF2B5EF4-FFF2-40B4-BE49-F238E27FC236}">
                <a16:creationId xmlns:a16="http://schemas.microsoft.com/office/drawing/2014/main" id="{9212AB57-59C4-45B6-B15A-5B38EBA9CD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43573" y="2293552"/>
            <a:ext cx="2353347" cy="1568898"/>
          </a:xfrm>
          <a:prstGeom prst="rect">
            <a:avLst/>
          </a:prstGeom>
        </p:spPr>
      </p:pic>
    </p:spTree>
    <p:extLst>
      <p:ext uri="{BB962C8B-B14F-4D97-AF65-F5344CB8AC3E}">
        <p14:creationId xmlns:p14="http://schemas.microsoft.com/office/powerpoint/2010/main" val="2968463106"/>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¿Y este 2019?</a:t>
            </a:r>
            <a:endParaRPr lang="ca-ES" dirty="0"/>
          </a:p>
        </p:txBody>
      </p:sp>
      <p:sp>
        <p:nvSpPr>
          <p:cNvPr id="3" name="Marcador de contenido 2"/>
          <p:cNvSpPr>
            <a:spLocks noGrp="1"/>
          </p:cNvSpPr>
          <p:nvPr>
            <p:ph idx="1"/>
          </p:nvPr>
        </p:nvSpPr>
        <p:spPr/>
        <p:txBody>
          <a:bodyPr/>
          <a:lstStyle/>
          <a:p>
            <a:pPr marL="0" indent="0" algn="just">
              <a:buNone/>
            </a:pPr>
            <a:r>
              <a:rPr lang="es-ES" dirty="0">
                <a:solidFill>
                  <a:schemeClr val="tx1"/>
                </a:solidFill>
              </a:rPr>
              <a:t>Profesionalización.</a:t>
            </a:r>
          </a:p>
          <a:p>
            <a:pPr lvl="1" algn="just"/>
            <a:r>
              <a:rPr lang="es-ES" dirty="0">
                <a:solidFill>
                  <a:schemeClr val="tx1"/>
                </a:solidFill>
              </a:rPr>
              <a:t>La experiencia pionera del 2018 hace que las personas dispongan de un conocimiento que no deja nada a la improvisación.</a:t>
            </a:r>
          </a:p>
          <a:p>
            <a:pPr marL="0" indent="0" algn="just">
              <a:buNone/>
            </a:pPr>
            <a:r>
              <a:rPr lang="es-ES" dirty="0">
                <a:solidFill>
                  <a:schemeClr val="tx1"/>
                </a:solidFill>
              </a:rPr>
              <a:t>Internacionalización.</a:t>
            </a:r>
          </a:p>
          <a:p>
            <a:pPr lvl="1" algn="just"/>
            <a:r>
              <a:rPr lang="es-ES" dirty="0">
                <a:solidFill>
                  <a:schemeClr val="tx1"/>
                </a:solidFill>
              </a:rPr>
              <a:t>Al ser un evento que no se realiza en ningún otro país de África, somos pioneros y podemos atraer mucho público de la zona de la CEMAC.</a:t>
            </a:r>
          </a:p>
          <a:p>
            <a:pPr marL="0" indent="0" algn="just">
              <a:buNone/>
            </a:pPr>
            <a:r>
              <a:rPr lang="es-ES" dirty="0">
                <a:solidFill>
                  <a:schemeClr val="tx1"/>
                </a:solidFill>
              </a:rPr>
              <a:t>Conocimiento.</a:t>
            </a:r>
          </a:p>
          <a:p>
            <a:pPr lvl="1" algn="just"/>
            <a:r>
              <a:rPr lang="es-ES" dirty="0">
                <a:solidFill>
                  <a:schemeClr val="tx1"/>
                </a:solidFill>
              </a:rPr>
              <a:t>Queremos transmitir conocimiento, pero al aglutinar en un espacio y tiempo reducidos tantas mentes brillantes queremos un efecto contagio.</a:t>
            </a:r>
          </a:p>
          <a:p>
            <a:pPr algn="just"/>
            <a:endParaRPr lang="ca-ES" dirty="0">
              <a:solidFill>
                <a:schemeClr val="tx1"/>
              </a:solidFill>
            </a:endParaRPr>
          </a:p>
        </p:txBody>
      </p:sp>
    </p:spTree>
    <p:extLst>
      <p:ext uri="{BB962C8B-B14F-4D97-AF65-F5344CB8AC3E}">
        <p14:creationId xmlns:p14="http://schemas.microsoft.com/office/powerpoint/2010/main" val="486463705"/>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¿Y este 2019?</a:t>
            </a:r>
            <a:endParaRPr lang="ca-ES" dirty="0"/>
          </a:p>
        </p:txBody>
      </p:sp>
      <p:sp>
        <p:nvSpPr>
          <p:cNvPr id="3" name="Marcador de contenido 2"/>
          <p:cNvSpPr>
            <a:spLocks noGrp="1"/>
          </p:cNvSpPr>
          <p:nvPr>
            <p:ph idx="1"/>
          </p:nvPr>
        </p:nvSpPr>
        <p:spPr/>
        <p:txBody>
          <a:bodyPr>
            <a:normAutofit/>
          </a:bodyPr>
          <a:lstStyle/>
          <a:p>
            <a:pPr marL="0" indent="0" algn="just">
              <a:buNone/>
            </a:pPr>
            <a:r>
              <a:rPr lang="es-ES" dirty="0">
                <a:solidFill>
                  <a:schemeClr val="tx1"/>
                </a:solidFill>
              </a:rPr>
              <a:t>Un evento pionero en África, nacido en Guinea Ecuatorial, con un mayor presupuesto, ofrece ayudas para que la juventud de la zona  continental y Annobon  puedan asistir, e invitaciones internacionales.</a:t>
            </a:r>
          </a:p>
          <a:p>
            <a:pPr marL="0" indent="0" algn="just">
              <a:buNone/>
            </a:pPr>
            <a:r>
              <a:rPr lang="es-ES" dirty="0">
                <a:solidFill>
                  <a:schemeClr val="tx1"/>
                </a:solidFill>
              </a:rPr>
              <a:t>El TEG Campus abre el espectro tecnológico fuera de su entorno pues incluye objetivo formativo y descubrimiento de talentos.</a:t>
            </a:r>
          </a:p>
          <a:p>
            <a:pPr marL="0" indent="0" algn="just">
              <a:buNone/>
            </a:pPr>
            <a:r>
              <a:rPr lang="es-ES" dirty="0">
                <a:solidFill>
                  <a:schemeClr val="tx1"/>
                </a:solidFill>
              </a:rPr>
              <a:t>Se abre a los mercados de los países de la CEMAC.</a:t>
            </a:r>
          </a:p>
          <a:p>
            <a:pPr marL="0" indent="0" algn="just">
              <a:buNone/>
            </a:pPr>
            <a:r>
              <a:rPr lang="es-ES" dirty="0">
                <a:solidFill>
                  <a:schemeClr val="tx1"/>
                </a:solidFill>
              </a:rPr>
              <a:t>Además se ofrece una conexión de alta velocidad a los participantes, espacios lúdicos y premios importantes.</a:t>
            </a:r>
          </a:p>
          <a:p>
            <a:pPr algn="just"/>
            <a:endParaRPr lang="ca-ES" dirty="0">
              <a:solidFill>
                <a:schemeClr val="tx1"/>
              </a:solidFill>
            </a:endParaRPr>
          </a:p>
        </p:txBody>
      </p:sp>
    </p:spTree>
    <p:extLst>
      <p:ext uri="{BB962C8B-B14F-4D97-AF65-F5344CB8AC3E}">
        <p14:creationId xmlns:p14="http://schemas.microsoft.com/office/powerpoint/2010/main" val="4026967900"/>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0942CE-6F8F-4A39-8CFC-443D0AFA1332}"/>
              </a:ext>
            </a:extLst>
          </p:cNvPr>
          <p:cNvSpPr>
            <a:spLocks noGrp="1"/>
          </p:cNvSpPr>
          <p:nvPr>
            <p:ph type="title"/>
          </p:nvPr>
        </p:nvSpPr>
        <p:spPr/>
        <p:txBody>
          <a:bodyPr/>
          <a:lstStyle/>
          <a:p>
            <a:r>
              <a:rPr lang="es-ES" dirty="0"/>
              <a:t>Un evento único en África</a:t>
            </a:r>
          </a:p>
        </p:txBody>
      </p:sp>
      <p:sp>
        <p:nvSpPr>
          <p:cNvPr id="3" name="Marcador de contenido 2">
            <a:extLst>
              <a:ext uri="{FF2B5EF4-FFF2-40B4-BE49-F238E27FC236}">
                <a16:creationId xmlns:a16="http://schemas.microsoft.com/office/drawing/2014/main" id="{5B9DED09-D87B-4D3C-A650-071A6031F8BB}"/>
              </a:ext>
            </a:extLst>
          </p:cNvPr>
          <p:cNvSpPr>
            <a:spLocks noGrp="1"/>
          </p:cNvSpPr>
          <p:nvPr>
            <p:ph idx="1"/>
          </p:nvPr>
        </p:nvSpPr>
        <p:spPr/>
        <p:txBody>
          <a:bodyPr/>
          <a:lstStyle/>
          <a:p>
            <a:pPr algn="just"/>
            <a:r>
              <a:rPr lang="es-ES" dirty="0">
                <a:solidFill>
                  <a:schemeClr val="tx1"/>
                </a:solidFill>
              </a:rPr>
              <a:t>Muchos son los eventos que se realizan en África, pero ninguno está orientado a las telecomunicaciones y la informática.</a:t>
            </a:r>
          </a:p>
          <a:p>
            <a:pPr algn="just"/>
            <a:r>
              <a:rPr lang="es-ES" dirty="0">
                <a:solidFill>
                  <a:schemeClr val="tx1"/>
                </a:solidFill>
              </a:rPr>
              <a:t>Está previsto un evento en Sudáfrica este año pero aún no tiene fecha.</a:t>
            </a:r>
          </a:p>
          <a:p>
            <a:pPr algn="just"/>
            <a:r>
              <a:rPr lang="es-ES" dirty="0">
                <a:solidFill>
                  <a:schemeClr val="tx1"/>
                </a:solidFill>
              </a:rPr>
              <a:t>En Sudáfrica se realizan diversas LAN </a:t>
            </a:r>
            <a:r>
              <a:rPr lang="es-ES" dirty="0" err="1">
                <a:solidFill>
                  <a:schemeClr val="tx1"/>
                </a:solidFill>
              </a:rPr>
              <a:t>Party</a:t>
            </a:r>
            <a:r>
              <a:rPr lang="es-ES" dirty="0">
                <a:solidFill>
                  <a:schemeClr val="tx1"/>
                </a:solidFill>
              </a:rPr>
              <a:t>, pero están orientadas sólo a los juegos y no incluyen formación y emprendimiento. Por otra parte se realizan eventos de emprendimiento pero sin el aspecto lúdico…</a:t>
            </a:r>
          </a:p>
          <a:p>
            <a:pPr algn="just"/>
            <a:endParaRPr lang="es-ES" dirty="0">
              <a:solidFill>
                <a:schemeClr val="tx1"/>
              </a:solidFill>
            </a:endParaRPr>
          </a:p>
          <a:p>
            <a:pPr algn="just"/>
            <a:r>
              <a:rPr lang="es-ES" b="1" dirty="0">
                <a:solidFill>
                  <a:schemeClr val="tx1"/>
                </a:solidFill>
              </a:rPr>
              <a:t>Invitados</a:t>
            </a:r>
            <a:r>
              <a:rPr lang="es-ES" dirty="0">
                <a:solidFill>
                  <a:schemeClr val="tx1"/>
                </a:solidFill>
              </a:rPr>
              <a:t>:  Burundi, Camerún, República Centroafricana, Chad, Congo, Guinea Ecuatorial, Gabón, Ruanda, Santo Tomé y Príncipe, República Democrática del Congo y Angola.</a:t>
            </a:r>
          </a:p>
          <a:p>
            <a:pPr algn="just"/>
            <a:endParaRPr lang="es-ES" dirty="0">
              <a:solidFill>
                <a:schemeClr val="tx1"/>
              </a:solidFill>
            </a:endParaRPr>
          </a:p>
        </p:txBody>
      </p:sp>
    </p:spTree>
    <p:extLst>
      <p:ext uri="{BB962C8B-B14F-4D97-AF65-F5344CB8AC3E}">
        <p14:creationId xmlns:p14="http://schemas.microsoft.com/office/powerpoint/2010/main" val="346317561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03769-0B5F-4269-92B8-05F55664749C}"/>
              </a:ext>
            </a:extLst>
          </p:cNvPr>
          <p:cNvSpPr>
            <a:spLocks noGrp="1"/>
          </p:cNvSpPr>
          <p:nvPr>
            <p:ph type="title"/>
          </p:nvPr>
        </p:nvSpPr>
        <p:spPr/>
        <p:txBody>
          <a:bodyPr/>
          <a:lstStyle/>
          <a:p>
            <a:r>
              <a:rPr lang="es-ES" dirty="0">
                <a:solidFill>
                  <a:schemeClr val="tx1"/>
                </a:solidFill>
              </a:rPr>
              <a:t>Definición de producto</a:t>
            </a:r>
          </a:p>
        </p:txBody>
      </p:sp>
      <p:sp>
        <p:nvSpPr>
          <p:cNvPr id="3" name="Marcador de contenido 2">
            <a:extLst>
              <a:ext uri="{FF2B5EF4-FFF2-40B4-BE49-F238E27FC236}">
                <a16:creationId xmlns:a16="http://schemas.microsoft.com/office/drawing/2014/main" id="{6865D274-0892-45EE-85FD-05E832B3389E}"/>
              </a:ext>
            </a:extLst>
          </p:cNvPr>
          <p:cNvSpPr>
            <a:spLocks noGrp="1"/>
          </p:cNvSpPr>
          <p:nvPr>
            <p:ph idx="1"/>
          </p:nvPr>
        </p:nvSpPr>
        <p:spPr/>
        <p:txBody>
          <a:bodyPr>
            <a:normAutofit lnSpcReduction="10000"/>
          </a:bodyPr>
          <a:lstStyle/>
          <a:p>
            <a:pPr algn="just"/>
            <a:r>
              <a:rPr lang="es-ES" dirty="0">
                <a:solidFill>
                  <a:schemeClr val="tx1"/>
                </a:solidFill>
              </a:rPr>
              <a:t>Evento de País que se ofrece a la Juventud “tecnológica” para su crecimiento.</a:t>
            </a:r>
          </a:p>
          <a:p>
            <a:pPr algn="just"/>
            <a:r>
              <a:rPr lang="es-ES" b="1" dirty="0">
                <a:solidFill>
                  <a:schemeClr val="tx1"/>
                </a:solidFill>
              </a:rPr>
              <a:t>Qué se ofrece</a:t>
            </a:r>
            <a:r>
              <a:rPr lang="es-ES" dirty="0">
                <a:solidFill>
                  <a:schemeClr val="tx1"/>
                </a:solidFill>
              </a:rPr>
              <a:t>: Un espacio lúdico y didáctico en un ambiente marcadamente tecnológico, acondicionado para usar una conexión de alta velocidad y en contacto con las empresas del sector.</a:t>
            </a:r>
          </a:p>
          <a:p>
            <a:pPr algn="just"/>
            <a:r>
              <a:rPr lang="es-ES" b="1" dirty="0">
                <a:solidFill>
                  <a:schemeClr val="tx1"/>
                </a:solidFill>
              </a:rPr>
              <a:t>A quién va dirigido</a:t>
            </a:r>
            <a:r>
              <a:rPr lang="es-ES" dirty="0">
                <a:solidFill>
                  <a:schemeClr val="tx1"/>
                </a:solidFill>
              </a:rPr>
              <a:t>: a los amantes de la tecnología, en especial a los Jóvenes de 5 a 30 años de la </a:t>
            </a:r>
            <a:r>
              <a:rPr lang="es-ES" dirty="0" err="1">
                <a:solidFill>
                  <a:schemeClr val="tx1"/>
                </a:solidFill>
              </a:rPr>
              <a:t>CEMAC</a:t>
            </a:r>
            <a:endParaRPr lang="es-ES" dirty="0">
              <a:solidFill>
                <a:schemeClr val="tx1"/>
              </a:solidFill>
            </a:endParaRPr>
          </a:p>
          <a:p>
            <a:pPr algn="just"/>
            <a:r>
              <a:rPr lang="es-ES" b="1" dirty="0">
                <a:solidFill>
                  <a:schemeClr val="tx1"/>
                </a:solidFill>
              </a:rPr>
              <a:t>Qué satisface</a:t>
            </a:r>
            <a:r>
              <a:rPr lang="es-ES" dirty="0">
                <a:solidFill>
                  <a:schemeClr val="tx1"/>
                </a:solidFill>
              </a:rPr>
              <a:t>: Conocer a otros “expertos”, disponer de un “hábitat” sólo para tecnófilos, una experiencia de internet que en ningún otro lugar se puede disfrutar.</a:t>
            </a:r>
          </a:p>
          <a:p>
            <a:pPr algn="just"/>
            <a:r>
              <a:rPr lang="es-ES" b="1" dirty="0">
                <a:solidFill>
                  <a:schemeClr val="tx1"/>
                </a:solidFill>
              </a:rPr>
              <a:t>Cuál es la finalidad</a:t>
            </a:r>
            <a:r>
              <a:rPr lang="es-ES" dirty="0">
                <a:solidFill>
                  <a:schemeClr val="tx1"/>
                </a:solidFill>
              </a:rPr>
              <a:t>: Que la informática y las telecomunicaciones sean motor de futuro del país, que los jóvenes de </a:t>
            </a:r>
            <a:r>
              <a:rPr lang="es-ES" dirty="0" err="1">
                <a:solidFill>
                  <a:schemeClr val="tx1"/>
                </a:solidFill>
              </a:rPr>
              <a:t>EG</a:t>
            </a:r>
            <a:r>
              <a:rPr lang="es-ES" dirty="0">
                <a:solidFill>
                  <a:schemeClr val="tx1"/>
                </a:solidFill>
              </a:rPr>
              <a:t> encuentren en su afición su profesión y su emprendimiento prospere.</a:t>
            </a:r>
          </a:p>
        </p:txBody>
      </p:sp>
    </p:spTree>
    <p:extLst>
      <p:ext uri="{BB962C8B-B14F-4D97-AF65-F5344CB8AC3E}">
        <p14:creationId xmlns:p14="http://schemas.microsoft.com/office/powerpoint/2010/main" val="4254741768"/>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a:t>
            </a:r>
            <a:endParaRPr lang="ca-ES" dirty="0"/>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ü"/>
            </a:pPr>
            <a:r>
              <a:rPr lang="es-ES" dirty="0">
                <a:solidFill>
                  <a:schemeClr val="tx1"/>
                </a:solidFill>
              </a:rPr>
              <a:t>Consolidar el evento dentro de nuestras fronteras y ser referente en la CEMAC. </a:t>
            </a:r>
          </a:p>
          <a:p>
            <a:pPr algn="just">
              <a:buFont typeface="Wingdings" panose="05000000000000000000" pitchFamily="2" charset="2"/>
              <a:buChar char="ü"/>
            </a:pPr>
            <a:r>
              <a:rPr lang="es-ES" dirty="0">
                <a:solidFill>
                  <a:schemeClr val="tx1"/>
                </a:solidFill>
              </a:rPr>
              <a:t>Internacionalizar el TEG Campus </a:t>
            </a:r>
            <a:r>
              <a:rPr lang="es-ES" b="1" dirty="0">
                <a:solidFill>
                  <a:schemeClr val="tx1"/>
                </a:solidFill>
              </a:rPr>
              <a:t>haciendo partícipes a los países </a:t>
            </a:r>
            <a:r>
              <a:rPr lang="es-ES" dirty="0">
                <a:solidFill>
                  <a:schemeClr val="tx1"/>
                </a:solidFill>
              </a:rPr>
              <a:t>vecinos, convirtiéndolo en un </a:t>
            </a:r>
            <a:r>
              <a:rPr lang="es-ES" b="1" dirty="0">
                <a:solidFill>
                  <a:schemeClr val="tx1"/>
                </a:solidFill>
              </a:rPr>
              <a:t>evento del país.</a:t>
            </a:r>
          </a:p>
          <a:p>
            <a:pPr algn="just">
              <a:buFont typeface="Wingdings" panose="05000000000000000000" pitchFamily="2" charset="2"/>
              <a:buChar char="ü"/>
            </a:pPr>
            <a:r>
              <a:rPr lang="es-ES" dirty="0">
                <a:solidFill>
                  <a:schemeClr val="tx1"/>
                </a:solidFill>
              </a:rPr>
              <a:t>Expandir el evento y que sea conocido en Burundi, Camerún, República Centroafricana, Chad, Congo, Gabón, Ruanda, Santo Tomé y Príncipe, República Democrática del Congo y Angola.</a:t>
            </a:r>
          </a:p>
          <a:p>
            <a:pPr algn="just">
              <a:buFont typeface="Wingdings" panose="05000000000000000000" pitchFamily="2" charset="2"/>
              <a:buChar char="ü"/>
            </a:pPr>
            <a:r>
              <a:rPr lang="es-ES" dirty="0">
                <a:solidFill>
                  <a:schemeClr val="tx1"/>
                </a:solidFill>
              </a:rPr>
              <a:t>Descubrir nuevos talentos emprendedores, y Apoyarles en  el desarrollo de sus ideas.</a:t>
            </a:r>
          </a:p>
        </p:txBody>
      </p:sp>
    </p:spTree>
    <p:extLst>
      <p:ext uri="{BB962C8B-B14F-4D97-AF65-F5344CB8AC3E}">
        <p14:creationId xmlns:p14="http://schemas.microsoft.com/office/powerpoint/2010/main" val="1514664377"/>
      </p:ext>
    </p:extLst>
  </p:cSld>
  <p:clrMapOvr>
    <a:masterClrMapping/>
  </p:clrMapOvr>
  <p:transition>
    <p:random/>
  </p:transition>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23742</TotalTime>
  <Words>2083</Words>
  <Application>Microsoft Office PowerPoint</Application>
  <PresentationFormat>A4 (210 x 297 mm)</PresentationFormat>
  <Paragraphs>198</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Courier New</vt:lpstr>
      <vt:lpstr>Wingdings</vt:lpstr>
      <vt:lpstr>Retrospección</vt:lpstr>
      <vt:lpstr>Presentación de PowerPoint</vt:lpstr>
      <vt:lpstr>¿Qué es el TEG Campus?</vt:lpstr>
      <vt:lpstr>ANTECEDENTES 1er TEG Campus</vt:lpstr>
      <vt:lpstr>TEG campus 2018</vt:lpstr>
      <vt:lpstr>¿Y este 2019?</vt:lpstr>
      <vt:lpstr>¿Y este 2019?</vt:lpstr>
      <vt:lpstr>Un evento único en África</vt:lpstr>
      <vt:lpstr>Definición de producto</vt:lpstr>
      <vt:lpstr>Objetivo:</vt:lpstr>
      <vt:lpstr>Temática</vt:lpstr>
      <vt:lpstr>Cifras y previsión participación</vt:lpstr>
      <vt:lpstr>Fecha de realización</vt:lpstr>
      <vt:lpstr>Participación</vt:lpstr>
      <vt:lpstr>Participantes: Categorías</vt:lpstr>
      <vt:lpstr>Premios</vt:lpstr>
      <vt:lpstr>Montaje TEG Campus 2019</vt:lpstr>
      <vt:lpstr>Distribución de zonas externas</vt:lpstr>
      <vt:lpstr>Distribución de zonas externas</vt:lpstr>
      <vt:lpstr>Avituallamiento / Catering </vt:lpstr>
      <vt:lpstr>Área de descanso</vt:lpstr>
      <vt:lpstr>Escenarios</vt:lpstr>
      <vt:lpstr>Zona Evento: Interior del polideportivo</vt:lpstr>
      <vt:lpstr>ZONA GAME</vt:lpstr>
      <vt:lpstr>ZONA LABS</vt:lpstr>
      <vt:lpstr>ZONA LEARN</vt:lpstr>
      <vt:lpstr>Necesidades</vt:lpstr>
      <vt:lpstr>Relaciones</vt:lpstr>
      <vt:lpstr>Personal de la organización durante el evento:</vt:lpstr>
      <vt:lpstr>Observaciones y precauciones</vt:lpstr>
      <vt:lpstr>Comunicación</vt:lpstr>
      <vt:lpstr>Comunicación</vt:lpstr>
      <vt:lpstr>Comunicación</vt:lpstr>
      <vt:lpstr>Sponsors</vt:lpstr>
      <vt:lpstr>Sponsors objetivo:</vt:lpstr>
      <vt:lpstr>Plan de Patrocinio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NET CAMPUS”</dc:title>
  <dc:creator>Estefanía Consuelo Mawa</dc:creator>
  <cp:lastModifiedBy>LUIS ARRARTE</cp:lastModifiedBy>
  <cp:revision>60</cp:revision>
  <cp:lastPrinted>2018-04-17T10:41:27Z</cp:lastPrinted>
  <dcterms:modified xsi:type="dcterms:W3CDTF">2020-06-25T12:54:50Z</dcterms:modified>
</cp:coreProperties>
</file>